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2" r:id="rId8"/>
    <p:sldId id="280" r:id="rId9"/>
    <p:sldId id="282" r:id="rId10"/>
    <p:sldId id="263" r:id="rId11"/>
    <p:sldId id="284" r:id="rId12"/>
    <p:sldId id="285" r:id="rId13"/>
    <p:sldId id="286" r:id="rId14"/>
    <p:sldId id="287" r:id="rId15"/>
    <p:sldId id="288" r:id="rId16"/>
    <p:sldId id="281" r:id="rId17"/>
    <p:sldId id="264" r:id="rId18"/>
    <p:sldId id="265" r:id="rId19"/>
    <p:sldId id="266" r:id="rId20"/>
    <p:sldId id="267" r:id="rId21"/>
    <p:sldId id="321" r:id="rId22"/>
    <p:sldId id="268" r:id="rId23"/>
    <p:sldId id="269" r:id="rId24"/>
    <p:sldId id="322" r:id="rId25"/>
    <p:sldId id="324" r:id="rId26"/>
    <p:sldId id="323" r:id="rId27"/>
    <p:sldId id="329" r:id="rId28"/>
    <p:sldId id="326" r:id="rId29"/>
    <p:sldId id="328" r:id="rId30"/>
    <p:sldId id="327" r:id="rId31"/>
    <p:sldId id="325" r:id="rId32"/>
    <p:sldId id="270" r:id="rId33"/>
    <p:sldId id="271" r:id="rId34"/>
    <p:sldId id="272" r:id="rId35"/>
    <p:sldId id="273" r:id="rId36"/>
    <p:sldId id="276" r:id="rId37"/>
    <p:sldId id="277" r:id="rId38"/>
    <p:sldId id="275" r:id="rId39"/>
    <p:sldId id="274" r:id="rId40"/>
    <p:sldId id="289" r:id="rId41"/>
    <p:sldId id="316" r:id="rId42"/>
    <p:sldId id="278" r:id="rId43"/>
    <p:sldId id="315" r:id="rId44"/>
    <p:sldId id="318" r:id="rId45"/>
    <p:sldId id="319" r:id="rId46"/>
    <p:sldId id="320" r:id="rId47"/>
    <p:sldId id="317" r:id="rId48"/>
    <p:sldId id="290" r:id="rId49"/>
    <p:sldId id="292" r:id="rId50"/>
    <p:sldId id="293" r:id="rId51"/>
    <p:sldId id="294" r:id="rId52"/>
    <p:sldId id="295" r:id="rId53"/>
    <p:sldId id="296" r:id="rId54"/>
    <p:sldId id="291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6" r:id="rId64"/>
    <p:sldId id="307" r:id="rId65"/>
    <p:sldId id="311" r:id="rId66"/>
    <p:sldId id="305" r:id="rId67"/>
    <p:sldId id="309" r:id="rId68"/>
    <p:sldId id="312" r:id="rId69"/>
    <p:sldId id="313" r:id="rId70"/>
    <p:sldId id="308" r:id="rId71"/>
    <p:sldId id="314" r:id="rId72"/>
    <p:sldId id="330" r:id="rId73"/>
    <p:sldId id="331" r:id="rId74"/>
    <p:sldId id="310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5" y="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7155-82A9-D255-2A5A-7949FFE65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17402-5560-F21C-C44F-2F3A7271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982EE-1B89-162E-994E-FEF062D2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EA97-56F3-B007-F4FB-235288B0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8A4A-6614-4013-9A1F-1EFEF71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1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39B-14EF-BE96-1426-8EDE6CA2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E0DC4-3E1E-EBC7-32BA-8ADF5F587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563-CCBC-F169-0878-3D4FA97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1EA3-9BA2-80D7-0574-71EDFCE4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E91C-CE34-3DF1-1E2E-D642EC01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3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CA92-B959-5F89-AB5F-8DB6D124C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42B25-EDD7-3E91-7ADD-6D4150CC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0E56-66EE-9EE1-BFEE-06DC37EA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0184-2180-3C27-859C-ADF1C772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7CA-CAD0-4A8D-82EE-EB180AD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0BA5-6C8C-B8E5-FD75-D21027FB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9FB9-5281-C8FE-E09F-2AC634361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78B5-62D3-8495-24A3-75CAE4F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2BF7-FD11-F7F7-7BF5-69FFE28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930A-FCAF-BBFF-05CD-6819B35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572-507B-EDCD-64A9-BCFA380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CA37-DB63-8E02-A0F4-9AB2430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4778-9189-E65B-D1AF-5B1D6E2A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DCD7-9875-1CD5-E0FF-9F29EC2F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6D83-8F04-2DBB-3868-3380B21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7AC-A3E1-B9D5-26BA-ADA3E2F0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4933-D7A1-0EEA-EDC8-6C39A8D2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4921-A7AC-A20B-F011-D08B1DE6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F0AC-97CE-07B8-4700-BBBCF064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6057-AFBC-CC2F-C695-0B246B81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6E65-461E-03AD-A353-0CCFF52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2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4EE4-4087-FCB0-B875-93C5FAFA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C564-1CE9-15FC-75C0-180CA0D75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0C6D0-F577-A086-8424-9E130F84C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ED23-BC5A-785A-AF73-839A325C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7CDA9-991A-A81B-6576-52DFE3C3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A3E3-7E0F-9AC1-8879-E45577F3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54006F-A5C7-338F-AEAC-0E974BD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B2FDE-37AA-5BC3-0931-FA9ADC74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1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77E-212F-48DD-6B98-56144580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82745-4E0A-D7A8-DC74-57139ADD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562B-5B7D-8A47-AF50-039A35CE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2CAE-659C-E332-6B7F-6FF00C3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0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7EC87-080B-7C02-3A64-EC4B8FE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D86D7-DC3D-8F9B-169B-FCA1AC1D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D9AE-77D1-73AA-EAEE-22E9B7B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3848-FB02-07EA-9B50-EE2E42D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3AC-9E7E-778B-A933-008E6FE2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4447-813F-23EA-F53C-34C74745F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F285-2131-0324-5DA9-2B37682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8CD88-7471-E08B-6620-D55F50A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003C-C132-44D2-1104-13B3F384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122-937B-A323-7D51-24F4DB12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115EA-5099-7390-E6F8-971E41D7B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B6BD-0FC3-4EB4-4553-8DDE9EE2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A897-66DD-15E1-E2B7-8812CD3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845A-C13F-EF6C-C7A7-2F43B361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81A4-DE06-A432-89D5-D6EF4AA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7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AD2B6-9B89-5A38-09A4-B077B00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7209-83B5-384B-9909-9B20EF1A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C9920-B113-18C3-0618-35871AB6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A6-EFCC-4185-8EEB-959B2F9CFCCC}" type="datetimeFigureOut">
              <a:rPr lang="fr-FR" smtClean="0"/>
              <a:t>19/11/2024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3D16-69BD-C4AF-50F2-4B8BF41CE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FC83-5864-A31B-E052-7AB3F9C99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8DBB-9737-4C57-9084-E124E6252F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4469-8930-BE17-71AC-B6E924113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64534"/>
          </a:xfrm>
        </p:spPr>
        <p:txBody>
          <a:bodyPr>
            <a:normAutofit/>
          </a:bodyPr>
          <a:lstStyle/>
          <a:p>
            <a:r>
              <a:rPr lang="fr-FR" sz="6600" dirty="0" err="1"/>
              <a:t>Angular</a:t>
            </a:r>
            <a:r>
              <a:rPr lang="fr-FR" sz="6600" dirty="0"/>
              <a:t> </a:t>
            </a:r>
            <a:r>
              <a:rPr lang="fr-FR" sz="6600" dirty="0" err="1"/>
              <a:t>WebApp</a:t>
            </a:r>
            <a:r>
              <a:rPr lang="fr-FR" sz="6600" dirty="0"/>
              <a:t> Security </a:t>
            </a:r>
            <a:r>
              <a:rPr lang="fr-FR" sz="6600" dirty="0" err="1"/>
              <a:t>with</a:t>
            </a:r>
            <a:r>
              <a:rPr lang="fr-FR" sz="6600" dirty="0"/>
              <a:t> JWT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8E0F-30E1-CF28-8A52-E214BF82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41" y="5443153"/>
            <a:ext cx="11738918" cy="1180966"/>
          </a:xfrm>
        </p:spPr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document:  https://github.com/Arnaud-Nauwynck/Presentations/Web/</a:t>
            </a:r>
          </a:p>
          <a:p>
            <a:r>
              <a:rPr lang="fr-FR" dirty="0"/>
              <a:t>Security-JWT-</a:t>
            </a:r>
            <a:r>
              <a:rPr lang="fr-FR" dirty="0" err="1"/>
              <a:t>Angular</a:t>
            </a:r>
            <a:r>
              <a:rPr lang="fr-FR" dirty="0"/>
              <a:t>-</a:t>
            </a:r>
            <a:r>
              <a:rPr lang="fr-FR" dirty="0" err="1"/>
              <a:t>ReverseEngineering-Jhipster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B85C-B464-21ED-B193-0003683DB259}"/>
              </a:ext>
            </a:extLst>
          </p:cNvPr>
          <p:cNvSpPr txBox="1"/>
          <p:nvPr/>
        </p:nvSpPr>
        <p:spPr>
          <a:xfrm>
            <a:off x="2168610" y="3726437"/>
            <a:ext cx="80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 Reverse engineering  </a:t>
            </a:r>
            <a:r>
              <a:rPr lang="fr-FR" sz="2800" dirty="0" err="1"/>
              <a:t>Jhipster</a:t>
            </a:r>
            <a:r>
              <a:rPr lang="fr-FR" sz="2800" dirty="0"/>
              <a:t> </a:t>
            </a:r>
            <a:r>
              <a:rPr lang="fr-FR" sz="2800" dirty="0" err="1"/>
              <a:t>Generated</a:t>
            </a:r>
            <a:r>
              <a:rPr lang="fr-FR" sz="2800" dirty="0"/>
              <a:t> Code )</a:t>
            </a:r>
          </a:p>
        </p:txBody>
      </p:sp>
    </p:spTree>
    <p:extLst>
      <p:ext uri="{BB962C8B-B14F-4D97-AF65-F5344CB8AC3E}">
        <p14:creationId xmlns:p14="http://schemas.microsoft.com/office/powerpoint/2010/main" val="80447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Files - </a:t>
            </a:r>
            <a:r>
              <a:rPr lang="fr-FR" dirty="0" err="1"/>
              <a:t>Categories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54657-EB60-FA38-886D-0613D02E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9" y="665417"/>
            <a:ext cx="2333625" cy="1771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5EE36A-8FC2-48B1-8A09-0700CDEF75CA}"/>
              </a:ext>
            </a:extLst>
          </p:cNvPr>
          <p:cNvSpPr/>
          <p:nvPr/>
        </p:nvSpPr>
        <p:spPr>
          <a:xfrm>
            <a:off x="53134" y="1840477"/>
            <a:ext cx="1014761" cy="22302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1C60D55-EDCC-9740-60FF-AEBB5216BE0B}"/>
              </a:ext>
            </a:extLst>
          </p:cNvPr>
          <p:cNvSpPr/>
          <p:nvPr/>
        </p:nvSpPr>
        <p:spPr>
          <a:xfrm>
            <a:off x="1760712" y="1715798"/>
            <a:ext cx="1417598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A931F-3E5F-BDD0-C75B-21AA10AB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72" y="1366117"/>
            <a:ext cx="2028825" cy="1809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4B0E4-AAC1-2C7C-8B21-8A9F59F9E429}"/>
              </a:ext>
            </a:extLst>
          </p:cNvPr>
          <p:cNvSpPr txBox="1"/>
          <p:nvPr/>
        </p:nvSpPr>
        <p:spPr>
          <a:xfrm>
            <a:off x="2485494" y="1074893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</a:t>
            </a:r>
            <a:br>
              <a:rPr lang="fr-FR" dirty="0"/>
            </a:br>
            <a:r>
              <a:rPr lang="fr-FR" dirty="0"/>
              <a:t>(in git)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CDBAE-2509-72F6-416E-0FB9B82E2DF2}"/>
              </a:ext>
            </a:extLst>
          </p:cNvPr>
          <p:cNvSpPr txBox="1"/>
          <p:nvPr/>
        </p:nvSpPr>
        <p:spPr>
          <a:xfrm>
            <a:off x="5316103" y="983755"/>
            <a:ext cx="2077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src/main</a:t>
            </a:r>
            <a:br>
              <a:rPr lang="fr-FR" dirty="0"/>
            </a:br>
            <a:r>
              <a:rPr lang="fr-FR" dirty="0"/>
              <a:t> (in </a:t>
            </a:r>
            <a:r>
              <a:rPr lang="fr-FR" dirty="0" err="1"/>
              <a:t>artifact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47531-D598-AA1A-DA2B-BDFF218A04A8}"/>
              </a:ext>
            </a:extLst>
          </p:cNvPr>
          <p:cNvSpPr txBox="1"/>
          <p:nvPr/>
        </p:nvSpPr>
        <p:spPr>
          <a:xfrm>
            <a:off x="7755854" y="965808"/>
            <a:ext cx="184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src/test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during</a:t>
            </a:r>
            <a:r>
              <a:rPr lang="fr-FR" dirty="0"/>
              <a:t> test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10E139-1B52-9555-EF2E-4ECE4487FEED}"/>
              </a:ext>
            </a:extLst>
          </p:cNvPr>
          <p:cNvSpPr/>
          <p:nvPr/>
        </p:nvSpPr>
        <p:spPr>
          <a:xfrm>
            <a:off x="5353937" y="1585541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6E2B65-D485-514C-60E0-06D31946730D}"/>
              </a:ext>
            </a:extLst>
          </p:cNvPr>
          <p:cNvSpPr/>
          <p:nvPr/>
        </p:nvSpPr>
        <p:spPr>
          <a:xfrm>
            <a:off x="3178311" y="1445282"/>
            <a:ext cx="1762660" cy="1236438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24C949-124B-A3C7-C01F-71B569A6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162" y="3906539"/>
            <a:ext cx="4714875" cy="285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F6300-FB17-9B78-8C8E-DC404A3B93FF}"/>
              </a:ext>
            </a:extLst>
          </p:cNvPr>
          <p:cNvSpPr txBox="1"/>
          <p:nvPr/>
        </p:nvSpPr>
        <p:spPr>
          <a:xfrm>
            <a:off x="8228049" y="2983209"/>
            <a:ext cx="3456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:</a:t>
            </a:r>
          </a:p>
          <a:p>
            <a:r>
              <a:rPr lang="fr-FR" b="1" dirty="0" err="1"/>
              <a:t>aop</a:t>
            </a:r>
            <a:r>
              <a:rPr lang="fr-FR" b="1" dirty="0"/>
              <a:t>, config, </a:t>
            </a:r>
            <a:r>
              <a:rPr lang="fr-FR" b="1" dirty="0" err="1"/>
              <a:t>domain</a:t>
            </a:r>
            <a:r>
              <a:rPr lang="fr-FR" b="1" dirty="0"/>
              <a:t>, </a:t>
            </a:r>
            <a:r>
              <a:rPr lang="fr-FR" b="1" dirty="0" err="1"/>
              <a:t>managment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 err="1"/>
              <a:t>security</a:t>
            </a:r>
            <a:r>
              <a:rPr lang="fr-FR" b="1" dirty="0"/>
              <a:t>, service,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9981F-6A36-D202-3F21-5A88E90E6902}"/>
              </a:ext>
            </a:extLst>
          </p:cNvPr>
          <p:cNvSpPr txBox="1"/>
          <p:nvPr/>
        </p:nvSpPr>
        <p:spPr>
          <a:xfrm>
            <a:off x="6177647" y="3521429"/>
            <a:ext cx="13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</a:t>
            </a:r>
            <a:r>
              <a:rPr lang="fr-FR" dirty="0" err="1"/>
              <a:t>mainjava</a:t>
            </a:r>
            <a:endParaRPr lang="fr-FR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02AC757-D7E7-8BDC-0787-E003EA5029E8}"/>
              </a:ext>
            </a:extLst>
          </p:cNvPr>
          <p:cNvSpPr/>
          <p:nvPr/>
        </p:nvSpPr>
        <p:spPr>
          <a:xfrm>
            <a:off x="6577867" y="3794923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7212B19-62F4-5DA8-3F52-7BC4C7B661EF}"/>
              </a:ext>
            </a:extLst>
          </p:cNvPr>
          <p:cNvSpPr/>
          <p:nvPr/>
        </p:nvSpPr>
        <p:spPr>
          <a:xfrm>
            <a:off x="639546" y="3976352"/>
            <a:ext cx="580644" cy="48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2901F-A249-5328-9173-712F35E20C3B}"/>
              </a:ext>
            </a:extLst>
          </p:cNvPr>
          <p:cNvSpPr txBox="1"/>
          <p:nvPr/>
        </p:nvSpPr>
        <p:spPr>
          <a:xfrm>
            <a:off x="289815" y="3601791"/>
            <a:ext cx="18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src/main/</a:t>
            </a:r>
            <a:r>
              <a:rPr lang="fr-FR" dirty="0" err="1"/>
              <a:t>webapp</a:t>
            </a:r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36F073-3AB9-3889-4156-CE42A623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232" y="4235109"/>
            <a:ext cx="3371850" cy="2419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5134B2-41A5-5224-C267-4C72893D557E}"/>
              </a:ext>
            </a:extLst>
          </p:cNvPr>
          <p:cNvSpPr txBox="1"/>
          <p:nvPr/>
        </p:nvSpPr>
        <p:spPr>
          <a:xfrm>
            <a:off x="2326452" y="3333258"/>
            <a:ext cx="3704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:</a:t>
            </a:r>
          </a:p>
          <a:p>
            <a:r>
              <a:rPr lang="fr-FR" b="1" dirty="0" err="1"/>
              <a:t>account</a:t>
            </a:r>
            <a:r>
              <a:rPr lang="fr-FR" b="1" dirty="0"/>
              <a:t>, admin, config, </a:t>
            </a:r>
            <a:r>
              <a:rPr lang="fr-FR" b="1" dirty="0" err="1"/>
              <a:t>core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 err="1"/>
              <a:t>entities</a:t>
            </a:r>
            <a:r>
              <a:rPr lang="fr-FR" b="1" dirty="0"/>
              <a:t>, home, </a:t>
            </a:r>
            <a:r>
              <a:rPr lang="fr-FR" b="1" dirty="0" err="1"/>
              <a:t>layouts</a:t>
            </a:r>
            <a:r>
              <a:rPr lang="fr-FR" b="1" dirty="0"/>
              <a:t>, login, </a:t>
            </a:r>
            <a:r>
              <a:rPr lang="fr-FR" b="1" dirty="0" err="1"/>
              <a:t>shared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3544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3849-1D72-7B3F-C606-ED9A65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8895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Backend: </a:t>
            </a:r>
            <a:br>
              <a:rPr lang="fr-FR" dirty="0"/>
            </a:br>
            <a:r>
              <a:rPr lang="fr-FR" dirty="0" err="1"/>
              <a:t>mvn</a:t>
            </a:r>
            <a:r>
              <a:rPr lang="fr-FR" dirty="0"/>
              <a:t> -</a:t>
            </a:r>
            <a:r>
              <a:rPr lang="fr-FR" dirty="0" err="1"/>
              <a:t>Pdev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F3A8-AEC2-E231-22BA-2DD61DE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4" y="3120167"/>
            <a:ext cx="10252417" cy="1685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5DA30-83C3-CB82-3994-E6F33477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" y="5033394"/>
            <a:ext cx="11488975" cy="1568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FC097-94B8-B417-80D9-23FF0BD3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1306743"/>
            <a:ext cx="7296341" cy="1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81D2-D656-C219-1778-779E54E5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4158-3E70-4EA8-570B-B1E396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8571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Frontend:</a:t>
            </a:r>
            <a:br>
              <a:rPr lang="fr-FR" dirty="0"/>
            </a:br>
            <a:r>
              <a:rPr lang="fr-FR" dirty="0" err="1"/>
              <a:t>npm</a:t>
            </a:r>
            <a:r>
              <a:rPr lang="fr-FR" dirty="0"/>
              <a:t> run start   (= </a:t>
            </a:r>
            <a:r>
              <a:rPr lang="fr-FR" dirty="0" err="1"/>
              <a:t>ng</a:t>
            </a:r>
            <a:r>
              <a:rPr lang="fr-FR" dirty="0"/>
              <a:t> serve)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D1AC-B7EB-65DC-3E16-3B4C5936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80" y="1554421"/>
            <a:ext cx="4370449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0BA91-E9C5-8E98-5281-C88487E5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80" y="3429000"/>
            <a:ext cx="1035512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A6A-0B93-EA22-1399-3AAE943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Home page - not </a:t>
            </a:r>
            <a:r>
              <a:rPr lang="fr-FR" dirty="0" err="1"/>
              <a:t>logged</a:t>
            </a:r>
            <a:r>
              <a:rPr lang="fr-FR" dirty="0"/>
              <a:t>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B5D24-38B9-3114-EFFA-0F5D6BE3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254141"/>
            <a:ext cx="8490986" cy="5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12D-7371-8CBF-4D5A-16AFA7E0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34"/>
            <a:ext cx="10515600" cy="742799"/>
          </a:xfrm>
        </p:spPr>
        <p:txBody>
          <a:bodyPr/>
          <a:lstStyle/>
          <a:p>
            <a:pPr algn="ctr"/>
            <a:r>
              <a:rPr lang="fr-FR" dirty="0"/>
              <a:t>Click </a:t>
            </a:r>
            <a:r>
              <a:rPr lang="fr-FR" dirty="0" err="1"/>
              <a:t>sign</a:t>
            </a:r>
            <a:r>
              <a:rPr lang="fr-FR" dirty="0"/>
              <a:t>-in  =&gt; /login 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A6FA-A1AC-7313-FC07-96F8AA93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4" y="980109"/>
            <a:ext cx="10042006" cy="51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00DE-ABF4-88E2-ABD4-F67112E3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Home Page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F5B5-E165-CC06-2148-C067314F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4" y="817483"/>
            <a:ext cx="10391076" cy="5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924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Debuging</a:t>
            </a:r>
            <a:r>
              <a:rPr lang="fr-FR" dirty="0"/>
              <a:t> Security </a:t>
            </a:r>
            <a:r>
              <a:rPr lang="fr-FR" dirty="0" err="1"/>
              <a:t>from</a:t>
            </a:r>
            <a:r>
              <a:rPr lang="fr-FR" dirty="0"/>
              <a:t> "Http" </a:t>
            </a:r>
            <a:r>
              <a:rPr lang="fr-FR" dirty="0" err="1"/>
              <a:t>viewpoint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39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Chrome Dev Tools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76D18-3D8D-1C09-53ED-6D53CF9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2" y="1170819"/>
            <a:ext cx="10217988" cy="49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6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 Out =&gt; NO Http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1E622-FA96-3F61-EDDA-C539BFB7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2019178"/>
            <a:ext cx="8885690" cy="2819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FD0A9B-F90A-0144-8745-B4EB692B6F77}"/>
              </a:ext>
            </a:extLst>
          </p:cNvPr>
          <p:cNvSpPr/>
          <p:nvPr/>
        </p:nvSpPr>
        <p:spPr>
          <a:xfrm>
            <a:off x="9889067" y="2090057"/>
            <a:ext cx="488648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302E-3469-998C-5D63-6ABA69CF9DC0}"/>
              </a:ext>
            </a:extLst>
          </p:cNvPr>
          <p:cNvSpPr/>
          <p:nvPr/>
        </p:nvSpPr>
        <p:spPr>
          <a:xfrm>
            <a:off x="8706937" y="3163035"/>
            <a:ext cx="1670777" cy="38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1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=&gt; 3 Http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9F228-CCC6-5EA3-187E-AC928E31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02" y="941777"/>
            <a:ext cx="11079073" cy="5293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0FC29F-5F03-D226-1417-E4CDB940A097}"/>
              </a:ext>
            </a:extLst>
          </p:cNvPr>
          <p:cNvSpPr/>
          <p:nvPr/>
        </p:nvSpPr>
        <p:spPr>
          <a:xfrm>
            <a:off x="593875" y="2615218"/>
            <a:ext cx="1315243" cy="71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0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Jhipster</a:t>
            </a:r>
            <a:r>
              <a:rPr lang="fr-FR" dirty="0"/>
              <a:t>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E9756-9528-E93D-5D70-F051F0E1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72" y="1480324"/>
            <a:ext cx="98202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3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[1/3]: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Header =&gt; 401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C5CE-4470-F86C-9593-D33546A4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7" y="1618537"/>
            <a:ext cx="11697714" cy="4572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249-D68E-5D2B-6A66-D2B25A021E23}"/>
              </a:ext>
            </a:extLst>
          </p:cNvPr>
          <p:cNvSpPr/>
          <p:nvPr/>
        </p:nvSpPr>
        <p:spPr>
          <a:xfrm>
            <a:off x="95494" y="1865869"/>
            <a:ext cx="1146359" cy="31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66BC9-5750-0567-E6DA-6BB2EF94B6BD}"/>
              </a:ext>
            </a:extLst>
          </p:cNvPr>
          <p:cNvSpPr/>
          <p:nvPr/>
        </p:nvSpPr>
        <p:spPr>
          <a:xfrm>
            <a:off x="5922548" y="2183574"/>
            <a:ext cx="2084630" cy="664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A4A1D-C9E7-5C80-67D9-EDF1D28D25F5}"/>
              </a:ext>
            </a:extLst>
          </p:cNvPr>
          <p:cNvSpPr txBox="1"/>
          <p:nvPr/>
        </p:nvSpPr>
        <p:spPr>
          <a:xfrm>
            <a:off x="738045" y="6283411"/>
            <a:ext cx="53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MISSING Header "</a:t>
            </a:r>
            <a:r>
              <a:rPr lang="fr-FR" dirty="0" err="1"/>
              <a:t>Authorization</a:t>
            </a:r>
            <a:r>
              <a:rPr lang="fr-FR" dirty="0"/>
              <a:t>"  =&gt; FAILING </a:t>
            </a:r>
            <a:r>
              <a:rPr lang="fr-FR" dirty="0" err="1"/>
              <a:t>with</a:t>
            </a:r>
            <a:r>
              <a:rPr lang="fr-FR" dirty="0"/>
              <a:t> 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5D300-72A8-1353-ED65-9D05D15A73C9}"/>
              </a:ext>
            </a:extLst>
          </p:cNvPr>
          <p:cNvSpPr/>
          <p:nvPr/>
        </p:nvSpPr>
        <p:spPr>
          <a:xfrm>
            <a:off x="668672" y="6283412"/>
            <a:ext cx="5503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1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A6E7-5FF2-2824-39B2-C0089E34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80920"/>
            <a:ext cx="11998410" cy="1325563"/>
          </a:xfrm>
        </p:spPr>
        <p:txBody>
          <a:bodyPr/>
          <a:lstStyle/>
          <a:p>
            <a:pPr algn="ctr"/>
            <a:r>
              <a:rPr lang="fr-FR" dirty="0"/>
              <a:t>Notice : </a:t>
            </a:r>
            <a:r>
              <a:rPr lang="fr-FR" dirty="0" err="1"/>
              <a:t>why</a:t>
            </a:r>
            <a:r>
              <a:rPr lang="fr-FR" dirty="0"/>
              <a:t> first </a:t>
            </a:r>
            <a:r>
              <a:rPr lang="fr-FR" dirty="0" err="1"/>
              <a:t>Failing</a:t>
            </a:r>
            <a:r>
              <a:rPr lang="fr-FR" dirty="0"/>
              <a:t> http GET /api/</a:t>
            </a:r>
            <a:r>
              <a:rPr lang="fr-FR" dirty="0" err="1"/>
              <a:t>account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B80CC-B044-6F24-4FBD-C6A98D3D25BC}"/>
              </a:ext>
            </a:extLst>
          </p:cNvPr>
          <p:cNvSpPr txBox="1"/>
          <p:nvPr/>
        </p:nvSpPr>
        <p:spPr>
          <a:xfrm>
            <a:off x="1235676" y="1921475"/>
            <a:ext cx="952049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 </a:t>
            </a:r>
            <a:r>
              <a:rPr lang="fr-FR" sz="2000" dirty="0" err="1"/>
              <a:t>soon</a:t>
            </a:r>
            <a:r>
              <a:rPr lang="fr-FR" sz="2000" dirty="0"/>
              <a:t> as </a:t>
            </a:r>
            <a:r>
              <a:rPr lang="fr-FR" sz="2000" dirty="0" err="1"/>
              <a:t>you</a:t>
            </a:r>
            <a:r>
              <a:rPr lang="fr-FR" sz="2000" dirty="0"/>
              <a:t> click on the  "SIGN IN"  </a:t>
            </a:r>
            <a:r>
              <a:rPr lang="fr-FR" sz="2000" dirty="0" err="1"/>
              <a:t>button</a:t>
            </a:r>
            <a:endParaRPr lang="fr-FR" sz="2000" dirty="0"/>
          </a:p>
          <a:p>
            <a:r>
              <a:rPr lang="fr-FR" sz="2000" dirty="0"/>
              <a:t>=&gt; the </a:t>
            </a:r>
            <a:r>
              <a:rPr lang="fr-FR" sz="2000" dirty="0" err="1"/>
              <a:t>authentication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cleared</a:t>
            </a:r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the </a:t>
            </a:r>
            <a:r>
              <a:rPr lang="fr-FR" sz="2000" dirty="0" err="1"/>
              <a:t>current</a:t>
            </a:r>
            <a:r>
              <a:rPr lang="fr-FR" sz="2000" dirty="0"/>
              <a:t> user </a:t>
            </a:r>
            <a:r>
              <a:rPr lang="fr-FR" sz="2000" dirty="0" err="1"/>
              <a:t>account</a:t>
            </a:r>
            <a:r>
              <a:rPr lang="fr-FR" sz="2000" dirty="0"/>
              <a:t>   (? </a:t>
            </a:r>
            <a:r>
              <a:rPr lang="fr-FR" sz="2000" dirty="0" err="1"/>
              <a:t>why</a:t>
            </a:r>
            <a:r>
              <a:rPr lang="fr-FR" sz="2000" dirty="0"/>
              <a:t>?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cleared</a:t>
            </a:r>
            <a:r>
              <a:rPr lang="fr-FR" sz="2000" dirty="0"/>
              <a:t> )</a:t>
            </a:r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pending</a:t>
            </a:r>
            <a:r>
              <a:rPr lang="fr-FR" sz="2000" dirty="0"/>
              <a:t> call to "/api/</a:t>
            </a:r>
            <a:r>
              <a:rPr lang="fr-FR" sz="2000" dirty="0" err="1"/>
              <a:t>authenticate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  (  This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take</a:t>
            </a:r>
            <a:r>
              <a:rPr lang="fr-FR" sz="2000" dirty="0"/>
              <a:t> for </a:t>
            </a:r>
            <a:r>
              <a:rPr lang="fr-FR" sz="2000" dirty="0" err="1"/>
              <a:t>example</a:t>
            </a:r>
            <a:r>
              <a:rPr lang="fr-FR" sz="2000" dirty="0"/>
              <a:t> 2 seconds... In the </a:t>
            </a:r>
            <a:r>
              <a:rPr lang="fr-FR" sz="2000" dirty="0" err="1"/>
              <a:t>mid</a:t>
            </a:r>
            <a:r>
              <a:rPr lang="fr-FR" sz="2000" dirty="0"/>
              <a:t>-time, </a:t>
            </a:r>
            <a:r>
              <a:rPr lang="fr-FR" sz="2000" dirty="0" err="1"/>
              <a:t>still</a:t>
            </a:r>
            <a:r>
              <a:rPr lang="fr-FR" sz="2000" dirty="0"/>
              <a:t> no calls are possible)</a:t>
            </a:r>
          </a:p>
          <a:p>
            <a:endParaRPr lang="fr-FR" sz="2000" dirty="0"/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receiving</a:t>
            </a:r>
            <a:r>
              <a:rPr lang="fr-FR" sz="2000" dirty="0"/>
              <a:t> the "/api/</a:t>
            </a:r>
            <a:r>
              <a:rPr lang="fr-FR" sz="2000" dirty="0" err="1"/>
              <a:t>authenticate</a:t>
            </a:r>
            <a:r>
              <a:rPr lang="fr-FR" sz="2000" dirty="0"/>
              <a:t>" </a:t>
            </a:r>
            <a:r>
              <a:rPr lang="fr-FR" sz="2000" dirty="0" err="1"/>
              <a:t>response</a:t>
            </a:r>
            <a:r>
              <a:rPr lang="fr-FR" sz="2000" dirty="0"/>
              <a:t>, </a:t>
            </a: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immediatly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redo</a:t>
            </a:r>
            <a:r>
              <a:rPr lang="fr-FR" sz="2000" dirty="0"/>
              <a:t> </a:t>
            </a:r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for the </a:t>
            </a:r>
            <a:r>
              <a:rPr lang="fr-FR" sz="2000" dirty="0" err="1"/>
              <a:t>current</a:t>
            </a:r>
            <a:r>
              <a:rPr lang="fr-FR" sz="2000" dirty="0"/>
              <a:t> user </a:t>
            </a:r>
            <a:r>
              <a:rPr lang="fr-FR" sz="2000" dirty="0" err="1"/>
              <a:t>account</a:t>
            </a:r>
            <a:r>
              <a:rPr lang="fr-FR" sz="2000" dirty="0"/>
              <a:t>  (</a:t>
            </a:r>
            <a:r>
              <a:rPr lang="fr-FR" sz="2000" dirty="0" err="1"/>
              <a:t>this</a:t>
            </a:r>
            <a:r>
              <a:rPr lang="fr-FR" sz="2000" dirty="0"/>
              <a:t> one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succeed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3145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4D030B-D40A-9EFD-30D7-AE5126C8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11205519" cy="1371600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[2/3]: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 = { </a:t>
            </a:r>
            <a:r>
              <a:rPr lang="fr-FR" dirty="0" err="1"/>
              <a:t>username</a:t>
            </a:r>
            <a:r>
              <a:rPr lang="fr-FR" dirty="0"/>
              <a:t>, </a:t>
            </a:r>
            <a:r>
              <a:rPr lang="fr-FR" dirty="0" err="1"/>
              <a:t>password</a:t>
            </a:r>
            <a:r>
              <a:rPr lang="fr-FR" dirty="0"/>
              <a:t>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7B9A7-A3FA-7C93-07C4-35B2F3B2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83" y="1622534"/>
            <a:ext cx="10461590" cy="2887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482F3-6BE9-81CB-2A80-6B7E6072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43" y="4850026"/>
            <a:ext cx="7559518" cy="175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C8999B-9806-D34F-0A9D-47A93BFEC4A9}"/>
              </a:ext>
            </a:extLst>
          </p:cNvPr>
          <p:cNvSpPr/>
          <p:nvPr/>
        </p:nvSpPr>
        <p:spPr>
          <a:xfrm>
            <a:off x="1146660" y="2143896"/>
            <a:ext cx="1201123" cy="373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76650-5DA5-DEA7-A6CA-264C71F7ADAE}"/>
              </a:ext>
            </a:extLst>
          </p:cNvPr>
          <p:cNvSpPr/>
          <p:nvPr/>
        </p:nvSpPr>
        <p:spPr>
          <a:xfrm>
            <a:off x="7528927" y="2271416"/>
            <a:ext cx="2615970" cy="731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FBB82-20D5-D816-D92D-78D294813936}"/>
              </a:ext>
            </a:extLst>
          </p:cNvPr>
          <p:cNvSpPr/>
          <p:nvPr/>
        </p:nvSpPr>
        <p:spPr>
          <a:xfrm>
            <a:off x="5607447" y="4850026"/>
            <a:ext cx="811887" cy="43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7EDAB6-2FC5-91E8-440B-E20AD2A1497A}"/>
              </a:ext>
            </a:extLst>
          </p:cNvPr>
          <p:cNvSpPr/>
          <p:nvPr/>
        </p:nvSpPr>
        <p:spPr>
          <a:xfrm>
            <a:off x="4527946" y="5285121"/>
            <a:ext cx="4838475" cy="639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60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[2/3] </a:t>
            </a:r>
            <a:r>
              <a:rPr lang="fr-FR" dirty="0" err="1"/>
              <a:t>Response</a:t>
            </a:r>
            <a:r>
              <a:rPr lang="fr-FR" dirty="0"/>
              <a:t> Body: { </a:t>
            </a:r>
            <a:r>
              <a:rPr lang="fr-FR" dirty="0" err="1"/>
              <a:t>jwt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18C50-6141-6745-77B5-19FA6C97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0" y="2068932"/>
            <a:ext cx="10608530" cy="1360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DD89E8-CB0E-C04C-2897-05D4F1179853}"/>
              </a:ext>
            </a:extLst>
          </p:cNvPr>
          <p:cNvSpPr/>
          <p:nvPr/>
        </p:nvSpPr>
        <p:spPr>
          <a:xfrm>
            <a:off x="3636548" y="2068932"/>
            <a:ext cx="991058" cy="405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B87C7-EF03-9E48-1956-CB09C7FC1E90}"/>
              </a:ext>
            </a:extLst>
          </p:cNvPr>
          <p:cNvSpPr/>
          <p:nvPr/>
        </p:nvSpPr>
        <p:spPr>
          <a:xfrm>
            <a:off x="1774796" y="2474233"/>
            <a:ext cx="9988836" cy="787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77BBF-982F-DBBA-7949-3DB32FD27BD2}"/>
              </a:ext>
            </a:extLst>
          </p:cNvPr>
          <p:cNvSpPr txBox="1"/>
          <p:nvPr/>
        </p:nvSpPr>
        <p:spPr>
          <a:xfrm>
            <a:off x="2545492" y="3834301"/>
            <a:ext cx="8734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/>
              <a:t>JSON</a:t>
            </a:r>
            <a:r>
              <a:rPr lang="fr-FR" sz="2400" dirty="0"/>
              <a:t> </a:t>
            </a:r>
            <a:r>
              <a:rPr lang="fr-FR" sz="2400" dirty="0" err="1"/>
              <a:t>object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</a:t>
            </a:r>
            <a:r>
              <a:rPr lang="fr-FR" sz="2400" dirty="0" err="1"/>
              <a:t>field</a:t>
            </a:r>
            <a:r>
              <a:rPr lang="fr-FR" sz="2400" dirty="0"/>
              <a:t>, </a:t>
            </a:r>
            <a:r>
              <a:rPr lang="fr-FR" sz="2400" dirty="0" err="1"/>
              <a:t>named</a:t>
            </a:r>
            <a:r>
              <a:rPr lang="fr-FR" sz="2400" dirty="0"/>
              <a:t> "</a:t>
            </a:r>
            <a:r>
              <a:rPr lang="fr-FR" sz="2400" b="1" dirty="0" err="1"/>
              <a:t>id_token</a:t>
            </a:r>
            <a:r>
              <a:rPr lang="fr-FR" sz="2400" dirty="0"/>
              <a:t>"</a:t>
            </a:r>
          </a:p>
          <a:p>
            <a:endParaRPr lang="fr-FR" sz="2400" dirty="0"/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r>
              <a:rPr lang="fr-FR" sz="2400" dirty="0"/>
              <a:t>, </a:t>
            </a:r>
            <a:r>
              <a:rPr lang="fr-FR" sz="2400" dirty="0" err="1"/>
              <a:t>that</a:t>
            </a:r>
            <a:r>
              <a:rPr lang="fr-FR" sz="2400" dirty="0"/>
              <a:t> the string value "</a:t>
            </a:r>
            <a:r>
              <a:rPr lang="fr-FR" sz="2400" b="1" dirty="0" err="1"/>
              <a:t>eyJH</a:t>
            </a:r>
            <a:r>
              <a:rPr lang="fr-FR" sz="2400" b="1" dirty="0"/>
              <a:t>... 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a </a:t>
            </a:r>
            <a:r>
              <a:rPr lang="fr-FR" sz="2400" b="1" dirty="0"/>
              <a:t>JWT </a:t>
            </a:r>
            <a:r>
              <a:rPr lang="fr-FR" sz="2400" b="1" dirty="0" err="1"/>
              <a:t>Token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16251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0077-5551-0018-72C0-FD500186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status</a:t>
            </a:r>
            <a:r>
              <a:rPr lang="fr-FR" dirty="0"/>
              <a:t> code: 200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819F7-C472-B5CD-9190-295C7ACB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542932"/>
            <a:ext cx="10264346" cy="50703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74BBF-177C-0352-DD9F-62FF44E09D98}"/>
              </a:ext>
            </a:extLst>
          </p:cNvPr>
          <p:cNvSpPr/>
          <p:nvPr/>
        </p:nvSpPr>
        <p:spPr>
          <a:xfrm>
            <a:off x="897466" y="3494078"/>
            <a:ext cx="991058" cy="274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FE7A4-0284-D4E5-8491-209170CE76F9}"/>
              </a:ext>
            </a:extLst>
          </p:cNvPr>
          <p:cNvSpPr/>
          <p:nvPr/>
        </p:nvSpPr>
        <p:spPr>
          <a:xfrm>
            <a:off x="3529456" y="3744099"/>
            <a:ext cx="991058" cy="185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3F321B-FEFF-995F-41BA-2E2E54A40D9B}"/>
              </a:ext>
            </a:extLst>
          </p:cNvPr>
          <p:cNvSpPr/>
          <p:nvPr/>
        </p:nvSpPr>
        <p:spPr>
          <a:xfrm>
            <a:off x="5610536" y="3700849"/>
            <a:ext cx="728478" cy="234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387D7-8ACB-29E8-C23C-F2AA1224ABA4}"/>
              </a:ext>
            </a:extLst>
          </p:cNvPr>
          <p:cNvSpPr/>
          <p:nvPr/>
        </p:nvSpPr>
        <p:spPr>
          <a:xfrm>
            <a:off x="5610535" y="3366090"/>
            <a:ext cx="1754091" cy="180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31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EF45-D522-6475-5146-178809C7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[1/3]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[3/3] (</a:t>
            </a:r>
            <a:r>
              <a:rPr lang="fr-FR" dirty="0" err="1"/>
              <a:t>Authenticated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1FB4D-7FED-DB0E-87B8-ECF6D731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604716"/>
            <a:ext cx="10264346" cy="5070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F5BC4-00E4-7A9C-BF45-53B5233F01A6}"/>
              </a:ext>
            </a:extLst>
          </p:cNvPr>
          <p:cNvSpPr/>
          <p:nvPr/>
        </p:nvSpPr>
        <p:spPr>
          <a:xfrm>
            <a:off x="3442958" y="5464981"/>
            <a:ext cx="7665766" cy="731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4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7C13-63BB-267D-E344-90500FCB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Request</a:t>
            </a:r>
            <a:r>
              <a:rPr lang="fr-FR" dirty="0"/>
              <a:t> [3/3]: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Body: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 on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3D854-63D4-DF14-E625-24BB7371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6" y="1528921"/>
            <a:ext cx="7696867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6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D67-1E44-8366-1BF2-843B2C4B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200.. </a:t>
            </a:r>
            <a:br>
              <a:rPr lang="fr-FR" dirty="0"/>
            </a:br>
            <a:r>
              <a:rPr lang="fr-FR" dirty="0"/>
              <a:t>ONLY If </a:t>
            </a:r>
            <a:r>
              <a:rPr lang="fr-FR" dirty="0" err="1"/>
              <a:t>authenticated</a:t>
            </a:r>
            <a:r>
              <a:rPr lang="fr-FR" dirty="0"/>
              <a:t> + </a:t>
            </a:r>
            <a:r>
              <a:rPr lang="fr-FR" dirty="0" err="1"/>
              <a:t>authorized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62316-9EC2-9EA1-35A6-F5574B63A14E}"/>
              </a:ext>
            </a:extLst>
          </p:cNvPr>
          <p:cNvSpPr txBox="1"/>
          <p:nvPr/>
        </p:nvSpPr>
        <p:spPr>
          <a:xfrm>
            <a:off x="1242482" y="1989437"/>
            <a:ext cx="1074723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Htpp</a:t>
            </a:r>
            <a:r>
              <a:rPr lang="fr-FR" sz="2000" dirty="0"/>
              <a:t> client </a:t>
            </a:r>
            <a:r>
              <a:rPr lang="fr-FR" sz="2000" b="1" dirty="0" err="1"/>
              <a:t>always</a:t>
            </a:r>
            <a:r>
              <a:rPr lang="fr-FR" sz="2000" b="1" dirty="0"/>
              <a:t> </a:t>
            </a:r>
            <a:r>
              <a:rPr lang="fr-FR" sz="2000" b="1" dirty="0" err="1"/>
              <a:t>need</a:t>
            </a:r>
            <a:r>
              <a:rPr lang="fr-FR" sz="2000" b="1" dirty="0"/>
              <a:t> to </a:t>
            </a:r>
            <a:r>
              <a:rPr lang="fr-FR" sz="2000" b="1" dirty="0" err="1"/>
              <a:t>pass</a:t>
            </a:r>
            <a:r>
              <a:rPr lang="fr-FR" sz="2000" b="1" dirty="0"/>
              <a:t>  Http Header   "</a:t>
            </a:r>
            <a:r>
              <a:rPr lang="fr-FR" sz="2000" b="1" dirty="0" err="1"/>
              <a:t>Authorization</a:t>
            </a:r>
            <a:r>
              <a:rPr lang="fr-FR" sz="2000" b="1" dirty="0"/>
              <a:t>" = "</a:t>
            </a:r>
            <a:r>
              <a:rPr lang="fr-FR" sz="2000" b="1" dirty="0" err="1"/>
              <a:t>Bearer</a:t>
            </a:r>
            <a:r>
              <a:rPr lang="fr-FR" sz="2000" b="1" dirty="0"/>
              <a:t> ${</a:t>
            </a:r>
            <a:r>
              <a:rPr lang="fr-FR" sz="2000" b="1" dirty="0" err="1"/>
              <a:t>jwtToken</a:t>
            </a:r>
            <a:r>
              <a:rPr lang="fr-FR" sz="2000" b="1" dirty="0"/>
              <a:t>}"</a:t>
            </a:r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for </a:t>
            </a:r>
            <a:r>
              <a:rPr lang="fr-FR" sz="2000" b="1" dirty="0" err="1"/>
              <a:t>Authentication</a:t>
            </a:r>
            <a:r>
              <a:rPr lang="fr-FR" sz="2000" dirty="0"/>
              <a:t> of the user  (</a:t>
            </a:r>
            <a:r>
              <a:rPr lang="fr-FR" sz="2000" dirty="0" err="1"/>
              <a:t>similar</a:t>
            </a:r>
            <a:r>
              <a:rPr lang="fr-FR" sz="2000" dirty="0"/>
              <a:t> to checking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)</a:t>
            </a:r>
          </a:p>
          <a:p>
            <a:r>
              <a:rPr lang="fr-FR" sz="2000" dirty="0"/>
              <a:t>The </a:t>
            </a:r>
            <a:r>
              <a:rPr lang="fr-FR" sz="2000" dirty="0" err="1"/>
              <a:t>Token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proof of </a:t>
            </a:r>
            <a:r>
              <a:rPr lang="fr-FR" sz="2000" dirty="0" err="1"/>
              <a:t>identity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,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, the server can check for </a:t>
            </a:r>
            <a:r>
              <a:rPr lang="fr-FR" sz="2000" dirty="0" err="1"/>
              <a:t>Authorization</a:t>
            </a:r>
            <a:r>
              <a:rPr lang="fr-FR" sz="2000" dirty="0"/>
              <a:t> for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calling</a:t>
            </a:r>
            <a:r>
              <a:rPr lang="fr-FR" sz="2000" dirty="0"/>
              <a:t> user on a </a:t>
            </a:r>
            <a:r>
              <a:rPr lang="fr-FR" sz="2000" dirty="0" err="1"/>
              <a:t>given</a:t>
            </a:r>
            <a:r>
              <a:rPr lang="fr-FR" sz="2000" dirty="0"/>
              <a:t> action</a:t>
            </a:r>
          </a:p>
          <a:p>
            <a:r>
              <a:rPr lang="fr-FR" sz="2000" dirty="0"/>
              <a:t>=&gt;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"</a:t>
            </a:r>
            <a:r>
              <a:rPr lang="fr-FR" sz="2000" b="1" dirty="0" err="1"/>
              <a:t>Authorization</a:t>
            </a:r>
            <a:r>
              <a:rPr lang="fr-FR" sz="2000" b="1" dirty="0"/>
              <a:t> ROLES checking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Example, </a:t>
            </a:r>
            <a:r>
              <a:rPr lang="fr-FR" sz="2000" dirty="0" err="1"/>
              <a:t>some</a:t>
            </a:r>
            <a:r>
              <a:rPr lang="fr-FR" sz="2000" dirty="0"/>
              <a:t> actions </a:t>
            </a:r>
            <a:r>
              <a:rPr lang="fr-FR" sz="2000" dirty="0" err="1"/>
              <a:t>may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reserved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for Admins,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for normal </a:t>
            </a:r>
            <a:r>
              <a:rPr lang="fr-FR" sz="2000" dirty="0" err="1"/>
              <a:t>users</a:t>
            </a:r>
            <a:r>
              <a:rPr lang="fr-FR" sz="2000" dirty="0"/>
              <a:t>.</a:t>
            </a:r>
          </a:p>
          <a:p>
            <a:r>
              <a:rPr lang="fr-FR" sz="2000" dirty="0"/>
              <a:t>Most actions on </a:t>
            </a:r>
            <a:r>
              <a:rPr lang="fr-FR" sz="2000" dirty="0" err="1"/>
              <a:t>resources</a:t>
            </a:r>
            <a:r>
              <a:rPr lang="fr-FR" sz="2000" dirty="0"/>
              <a:t> </a:t>
            </a:r>
            <a:r>
              <a:rPr lang="fr-FR" sz="2000" dirty="0" err="1"/>
              <a:t>depends</a:t>
            </a:r>
            <a:r>
              <a:rPr lang="fr-FR" sz="2000" dirty="0"/>
              <a:t> on </a:t>
            </a:r>
            <a:r>
              <a:rPr lang="fr-FR" sz="2000" dirty="0" err="1"/>
              <a:t>both</a:t>
            </a:r>
            <a:r>
              <a:rPr lang="fr-FR" sz="2000" dirty="0"/>
              <a:t> the </a:t>
            </a:r>
            <a:r>
              <a:rPr lang="fr-FR" sz="2000" dirty="0" err="1"/>
              <a:t>resource</a:t>
            </a:r>
            <a:r>
              <a:rPr lang="fr-FR" sz="2000" dirty="0"/>
              <a:t> and the </a:t>
            </a:r>
            <a:r>
              <a:rPr lang="fr-FR" sz="2000" dirty="0" err="1"/>
              <a:t>corresponding</a:t>
            </a:r>
            <a:r>
              <a:rPr lang="fr-FR" sz="2000" dirty="0"/>
              <a:t> user (</a:t>
            </a:r>
            <a:r>
              <a:rPr lang="fr-FR" sz="2000" dirty="0" err="1"/>
              <a:t>without</a:t>
            </a:r>
            <a:r>
              <a:rPr lang="fr-FR" sz="2000" dirty="0"/>
              <a:t> ROLE).</a:t>
            </a:r>
          </a:p>
          <a:p>
            <a:endParaRPr lang="fr-FR" sz="2000" dirty="0"/>
          </a:p>
          <a:p>
            <a:r>
              <a:rPr lang="fr-FR" sz="2000" dirty="0"/>
              <a:t>Example:  a Customer of a Bank can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view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personnal</a:t>
            </a:r>
            <a:r>
              <a:rPr lang="fr-FR" sz="2000" dirty="0"/>
              <a:t> "Bank </a:t>
            </a:r>
            <a:r>
              <a:rPr lang="fr-FR" sz="2000" dirty="0" err="1"/>
              <a:t>Account</a:t>
            </a:r>
            <a:r>
              <a:rPr lang="fr-FR" sz="2000" dirty="0"/>
              <a:t>", not </a:t>
            </a:r>
            <a:r>
              <a:rPr lang="fr-FR" sz="2000" dirty="0" err="1"/>
              <a:t>others</a:t>
            </a:r>
            <a:r>
              <a:rPr lang="fr-FR" sz="2000" dirty="0"/>
              <a:t> </a:t>
            </a:r>
            <a:r>
              <a:rPr lang="fr-FR" sz="2000" dirty="0" err="1"/>
              <a:t>accounts</a:t>
            </a:r>
            <a:r>
              <a:rPr lang="fr-FR" sz="2000" dirty="0"/>
              <a:t> !!</a:t>
            </a:r>
          </a:p>
          <a:p>
            <a:r>
              <a:rPr lang="fr-FR" sz="2000" dirty="0"/>
              <a:t>Even if </a:t>
            </a:r>
            <a:r>
              <a:rPr lang="fr-FR" sz="2000" dirty="0" err="1"/>
              <a:t>he</a:t>
            </a:r>
            <a:r>
              <a:rPr lang="fr-FR" sz="2000" dirty="0"/>
              <a:t> has </a:t>
            </a:r>
            <a:r>
              <a:rPr lang="fr-FR" sz="2000" dirty="0" err="1"/>
              <a:t>role</a:t>
            </a:r>
            <a:r>
              <a:rPr lang="fr-FR" sz="2000" dirty="0"/>
              <a:t> "ROLE_CUSTOMER"</a:t>
            </a:r>
          </a:p>
        </p:txBody>
      </p:sp>
    </p:spTree>
    <p:extLst>
      <p:ext uri="{BB962C8B-B14F-4D97-AF65-F5344CB8AC3E}">
        <p14:creationId xmlns:p14="http://schemas.microsoft.com/office/powerpoint/2010/main" val="353536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ECA8-505E-6E9B-E815-A2CFF7C2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817"/>
            <a:ext cx="10515600" cy="1859692"/>
          </a:xfrm>
        </p:spPr>
        <p:txBody>
          <a:bodyPr/>
          <a:lstStyle/>
          <a:p>
            <a:pPr algn="ctr"/>
            <a:r>
              <a:rPr lang="fr-FR" dirty="0"/>
              <a:t>NOTICE </a:t>
            </a:r>
            <a:r>
              <a:rPr lang="fr-FR" dirty="0" err="1"/>
              <a:t>Request</a:t>
            </a:r>
            <a:r>
              <a:rPr lang="fr-FR" dirty="0"/>
              <a:t> [2/3] ... </a:t>
            </a:r>
            <a:r>
              <a:rPr lang="fr-FR" dirty="0" err="1"/>
              <a:t>special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explicit configuration on server to </a:t>
            </a:r>
            <a:r>
              <a:rPr lang="fr-FR" dirty="0" err="1"/>
              <a:t>allow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"un-</a:t>
            </a:r>
            <a:r>
              <a:rPr lang="fr-FR" dirty="0" err="1"/>
              <a:t>authenticated</a:t>
            </a:r>
            <a:r>
              <a:rPr lang="fr-FR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E91EF-B52D-DDB1-D266-24EF2CF52B51}"/>
              </a:ext>
            </a:extLst>
          </p:cNvPr>
          <p:cNvSpPr txBox="1"/>
          <p:nvPr/>
        </p:nvSpPr>
        <p:spPr>
          <a:xfrm>
            <a:off x="766119" y="2607274"/>
            <a:ext cx="107100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the backend  (java) </a:t>
            </a:r>
            <a:r>
              <a:rPr lang="fr-FR" sz="2400" dirty="0" err="1"/>
              <a:t>side</a:t>
            </a:r>
            <a:r>
              <a:rPr lang="fr-FR" sz="2400" dirty="0"/>
              <a:t>, "http POST /api/</a:t>
            </a:r>
            <a:r>
              <a:rPr lang="fr-FR" sz="2400" dirty="0" err="1"/>
              <a:t>authenticate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an </a:t>
            </a:r>
            <a:r>
              <a:rPr lang="fr-FR" sz="2400" dirty="0" err="1"/>
              <a:t>exceptional</a:t>
            </a:r>
            <a:r>
              <a:rPr lang="fr-FR" sz="2400" dirty="0"/>
              <a:t> </a:t>
            </a:r>
            <a:r>
              <a:rPr lang="fr-FR" sz="2400" dirty="0" err="1"/>
              <a:t>Rest</a:t>
            </a:r>
            <a:r>
              <a:rPr lang="fr-FR" sz="2400" dirty="0"/>
              <a:t> API </a:t>
            </a:r>
          </a:p>
          <a:p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accepts</a:t>
            </a:r>
            <a:r>
              <a:rPr lang="fr-FR" sz="2400" dirty="0"/>
              <a:t> </a:t>
            </a:r>
            <a:r>
              <a:rPr lang="fr-FR" sz="2400" dirty="0" err="1"/>
              <a:t>being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un-</a:t>
            </a:r>
            <a:r>
              <a:rPr lang="fr-FR" sz="2400" dirty="0" err="1"/>
              <a:t>authenticated</a:t>
            </a:r>
            <a:r>
              <a:rPr lang="fr-FR" sz="2400" dirty="0"/>
              <a:t> mode  (= ".</a:t>
            </a:r>
            <a:r>
              <a:rPr lang="fr-FR" sz="2400" dirty="0" err="1"/>
              <a:t>permitAll</a:t>
            </a:r>
            <a:r>
              <a:rPr lang="fr-FR" sz="2400" dirty="0"/>
              <a:t>()" 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similar</a:t>
            </a:r>
            <a:r>
              <a:rPr lang="fr-FR" sz="2400" dirty="0"/>
              <a:t> </a:t>
            </a:r>
            <a:r>
              <a:rPr lang="fr-FR" sz="2400" dirty="0" err="1"/>
              <a:t>endpoints</a:t>
            </a:r>
            <a:r>
              <a:rPr lang="fr-FR" sz="2400" dirty="0"/>
              <a:t> are for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getting</a:t>
            </a:r>
            <a:r>
              <a:rPr lang="fr-FR" sz="2400" dirty="0"/>
              <a:t> public content files, 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health</a:t>
            </a:r>
            <a:r>
              <a:rPr lang="fr-FR" sz="2400" dirty="0"/>
              <a:t>-check, monitoring, ..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asking</a:t>
            </a:r>
            <a:r>
              <a:rPr lang="fr-FR" sz="2400" dirty="0"/>
              <a:t> an email to "reset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forgotten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"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asking</a:t>
            </a:r>
            <a:r>
              <a:rPr lang="fr-FR" sz="2400" dirty="0"/>
              <a:t> an email to "</a:t>
            </a:r>
            <a:r>
              <a:rPr lang="fr-FR" sz="2400" dirty="0" err="1"/>
              <a:t>register</a:t>
            </a:r>
            <a:r>
              <a:rPr lang="fr-FR" sz="2400" dirty="0"/>
              <a:t>" a new </a:t>
            </a:r>
            <a:r>
              <a:rPr lang="fr-FR" sz="2400" dirty="0" err="1"/>
              <a:t>account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10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FE3F-4D9B-B1F1-E943-50BB399B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7" y="0"/>
            <a:ext cx="11899556" cy="970005"/>
          </a:xfrm>
        </p:spPr>
        <p:txBody>
          <a:bodyPr/>
          <a:lstStyle/>
          <a:p>
            <a:pPr algn="ctr"/>
            <a:r>
              <a:rPr lang="fr-FR" dirty="0"/>
              <a:t>Backend Security Config  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permitAll</a:t>
            </a:r>
            <a:r>
              <a:rPr lang="fr-FR" dirty="0"/>
              <a:t>()  for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1D4B8-D10D-9A7B-5083-6ABE8E2AC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5" y="1083876"/>
            <a:ext cx="9152418" cy="57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App Type &gt; Security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3ACB0-562E-2D95-C61B-D73AF2AA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09862"/>
            <a:ext cx="86677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040D-2BED-6611-5CB4-19E5A56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0"/>
            <a:ext cx="11850129" cy="1325563"/>
          </a:xfrm>
        </p:spPr>
        <p:txBody>
          <a:bodyPr/>
          <a:lstStyle/>
          <a:p>
            <a:pPr algn="ctr"/>
            <a:r>
              <a:rPr lang="fr-FR" dirty="0"/>
              <a:t>Backend Code for Http POST /api/</a:t>
            </a:r>
            <a:r>
              <a:rPr lang="fr-FR" dirty="0" err="1"/>
              <a:t>authenticate</a:t>
            </a:r>
            <a:br>
              <a:rPr lang="fr-FR" dirty="0"/>
            </a:br>
            <a:r>
              <a:rPr lang="fr-FR" dirty="0"/>
              <a:t>... check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JWT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12CAB-F125-70BA-8CCB-8CB1FB0B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85" y="2646058"/>
            <a:ext cx="9895428" cy="324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B2249-DFB5-33E3-2789-1551745B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9" y="1747730"/>
            <a:ext cx="4019898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8BC1-3C95-2BA4-8DD5-095D9E88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Analysis</a:t>
            </a:r>
            <a:r>
              <a:rPr lang="fr-FR" dirty="0"/>
              <a:t> of a JWT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AD63-070B-0E9D-1EAE-7E467241AC81}"/>
              </a:ext>
            </a:extLst>
          </p:cNvPr>
          <p:cNvSpPr txBox="1"/>
          <p:nvPr/>
        </p:nvSpPr>
        <p:spPr>
          <a:xfrm>
            <a:off x="1081218" y="3429000"/>
            <a:ext cx="125869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= </a:t>
            </a:r>
            <a:r>
              <a:rPr lang="fr-FR" b="1" dirty="0"/>
              <a:t>3 parts </a:t>
            </a:r>
            <a:r>
              <a:rPr lang="fr-FR" b="1" dirty="0" err="1"/>
              <a:t>separated</a:t>
            </a:r>
            <a:r>
              <a:rPr lang="fr-FR" b="1" dirty="0"/>
              <a:t> by (2) "."</a:t>
            </a:r>
          </a:p>
          <a:p>
            <a:r>
              <a:rPr lang="fr-FR" b="1" dirty="0"/>
              <a:t>part 1,2 are </a:t>
            </a:r>
            <a:r>
              <a:rPr lang="fr-FR" b="1" dirty="0" err="1"/>
              <a:t>only</a:t>
            </a:r>
            <a:r>
              <a:rPr lang="fr-FR" b="1" dirty="0"/>
              <a:t> made of base64 </a:t>
            </a:r>
            <a:r>
              <a:rPr lang="fr-FR" b="1" dirty="0" err="1"/>
              <a:t>characters</a:t>
            </a:r>
            <a:r>
              <a:rPr lang="fr-FR" b="1" dirty="0"/>
              <a:t> (no ".")</a:t>
            </a:r>
          </a:p>
          <a:p>
            <a:r>
              <a:rPr lang="fr-FR" b="1" dirty="0"/>
              <a:t>part3 </a:t>
            </a:r>
            <a:r>
              <a:rPr lang="fr-FR" b="1" dirty="0" err="1"/>
              <a:t>is</a:t>
            </a:r>
            <a:r>
              <a:rPr lang="fr-FR" b="1" dirty="0"/>
              <a:t> made of ascii</a:t>
            </a:r>
          </a:p>
          <a:p>
            <a:endParaRPr lang="fr-FR" dirty="0"/>
          </a:p>
          <a:p>
            <a:r>
              <a:rPr lang="fr-FR" dirty="0"/>
              <a:t>eyJhbGciOiJIUzUxMiJ9</a:t>
            </a:r>
          </a:p>
          <a:p>
            <a:r>
              <a:rPr lang="fr-FR" b="1" dirty="0"/>
              <a:t>.</a:t>
            </a:r>
          </a:p>
          <a:p>
            <a:r>
              <a:rPr lang="fr-FR" dirty="0"/>
              <a:t>eyJzdWIiOiJhZG1pbiIsImV4cCI6MTczMjExOTMwMCwiYXV0aCI6IlJPTEVfQURNSU4gUk9MRV9VU0VSIiwiaWF0IjoxNzMyMDMyOTAwfQ</a:t>
            </a:r>
          </a:p>
          <a:p>
            <a:r>
              <a:rPr lang="fr-FR" b="1" dirty="0"/>
              <a:t>.</a:t>
            </a:r>
          </a:p>
          <a:p>
            <a:r>
              <a:rPr lang="fr-FR" dirty="0"/>
              <a:t>G9uNF_VPgAjUsO86TlnRo-ihqvB62Ql_6vSfr6hr_f2BQPhofB7D6XQTLqe6O001lhQCHCvmuIJOjPh8ZbELuQ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4F65-A212-9D30-36ED-2873C1FC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3" y="1784727"/>
            <a:ext cx="10608530" cy="1360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E04FA-DF92-B097-B015-72AEA99234DF}"/>
              </a:ext>
            </a:extLst>
          </p:cNvPr>
          <p:cNvSpPr/>
          <p:nvPr/>
        </p:nvSpPr>
        <p:spPr>
          <a:xfrm>
            <a:off x="4520056" y="2360141"/>
            <a:ext cx="187868" cy="33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A9913-503B-6050-1B0F-0A57FBA6765E}"/>
              </a:ext>
            </a:extLst>
          </p:cNvPr>
          <p:cNvSpPr/>
          <p:nvPr/>
        </p:nvSpPr>
        <p:spPr>
          <a:xfrm>
            <a:off x="2899260" y="2294856"/>
            <a:ext cx="9185647" cy="47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0E6F4-3FE1-273D-5035-9AA239485F37}"/>
              </a:ext>
            </a:extLst>
          </p:cNvPr>
          <p:cNvSpPr/>
          <p:nvPr/>
        </p:nvSpPr>
        <p:spPr>
          <a:xfrm>
            <a:off x="11672559" y="2360141"/>
            <a:ext cx="187868" cy="33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99-3BC0-4B00-62FD-DBF9B76299E2}"/>
              </a:ext>
            </a:extLst>
          </p:cNvPr>
          <p:cNvSpPr txBox="1"/>
          <p:nvPr/>
        </p:nvSpPr>
        <p:spPr>
          <a:xfrm>
            <a:off x="11650362" y="2330619"/>
            <a:ext cx="21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89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1: 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121B4-1D29-412A-0886-6C9A8272FA17}"/>
              </a:ext>
            </a:extLst>
          </p:cNvPr>
          <p:cNvSpPr txBox="1"/>
          <p:nvPr/>
        </p:nvSpPr>
        <p:spPr>
          <a:xfrm>
            <a:off x="2955473" y="2811162"/>
            <a:ext cx="7158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b="1" dirty="0" err="1"/>
              <a:t>echo</a:t>
            </a:r>
            <a:r>
              <a:rPr lang="fr-FR" sz="3200" b="1" dirty="0"/>
              <a:t> </a:t>
            </a:r>
            <a:r>
              <a:rPr lang="fr-FR" sz="3200" dirty="0"/>
              <a:t>eyJhbGciOiJIUzUxMiJ9 </a:t>
            </a:r>
            <a:r>
              <a:rPr lang="fr-FR" sz="3200" b="1" dirty="0"/>
              <a:t>| base64 -d</a:t>
            </a:r>
          </a:p>
          <a:p>
            <a:r>
              <a:rPr lang="fr-FR" sz="3200" dirty="0"/>
              <a:t>{"alg":"HS512"}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5839-112D-4736-9A23-0D35C65F4994}"/>
              </a:ext>
            </a:extLst>
          </p:cNvPr>
          <p:cNvSpPr txBox="1"/>
          <p:nvPr/>
        </p:nvSpPr>
        <p:spPr>
          <a:xfrm>
            <a:off x="1390136" y="1797908"/>
            <a:ext cx="407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decoding</a:t>
            </a:r>
            <a:r>
              <a:rPr lang="fr-FR" sz="2800" dirty="0"/>
              <a:t> part 1 as base 64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85E373-11B3-E5E9-D36E-BA62C36CEECB}"/>
              </a:ext>
            </a:extLst>
          </p:cNvPr>
          <p:cNvSpPr/>
          <p:nvPr/>
        </p:nvSpPr>
        <p:spPr>
          <a:xfrm>
            <a:off x="8017017" y="2811162"/>
            <a:ext cx="2096761" cy="556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D4924-31D0-61E2-3CD1-AA1C03D1103E}"/>
              </a:ext>
            </a:extLst>
          </p:cNvPr>
          <p:cNvSpPr/>
          <p:nvPr/>
        </p:nvSpPr>
        <p:spPr>
          <a:xfrm>
            <a:off x="3006354" y="3349770"/>
            <a:ext cx="2739538" cy="538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85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2E0515-0B02-C9EE-9FD7-A3FCF7FE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2:  </a:t>
            </a:r>
            <a:r>
              <a:rPr lang="fr-FR" dirty="0" err="1"/>
              <a:t>token</a:t>
            </a:r>
            <a:r>
              <a:rPr lang="fr-FR" dirty="0"/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2357E-2986-F5F5-8725-465108824C99}"/>
              </a:ext>
            </a:extLst>
          </p:cNvPr>
          <p:cNvSpPr txBox="1"/>
          <p:nvPr/>
        </p:nvSpPr>
        <p:spPr>
          <a:xfrm>
            <a:off x="432486" y="1884405"/>
            <a:ext cx="11677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$ </a:t>
            </a:r>
            <a:r>
              <a:rPr lang="fr-FR" sz="2400" b="1" dirty="0" err="1"/>
              <a:t>echo</a:t>
            </a:r>
            <a:r>
              <a:rPr lang="fr-FR" sz="2400" b="1" dirty="0"/>
              <a:t> </a:t>
            </a:r>
            <a:r>
              <a:rPr lang="fr-FR" sz="2400" dirty="0"/>
              <a:t>eyJzdWIiOiJhZG1pbiIsImV4cCI6MTczMjExOTMwMCwiYXV0aCI6IlJPTEVfQURNSU4gUk9MRV9VU0VSIiwiaWF0IjoxNzMyMDMyOTAwfQ</a:t>
            </a:r>
            <a:r>
              <a:rPr lang="fr-FR" sz="2400" b="1" dirty="0"/>
              <a:t>== | base64 -d</a:t>
            </a:r>
          </a:p>
          <a:p>
            <a:r>
              <a:rPr lang="fr-FR" sz="2400" dirty="0"/>
              <a:t>{"sub":"admin","exp":1732119300,"auth":"ROLE_ADMIN ROLE_USER","iat":1732032900}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3271-8C88-A37C-1F0B-2CD2F86070CE}"/>
              </a:ext>
            </a:extLst>
          </p:cNvPr>
          <p:cNvSpPr txBox="1"/>
          <p:nvPr/>
        </p:nvSpPr>
        <p:spPr>
          <a:xfrm>
            <a:off x="432486" y="4312157"/>
            <a:ext cx="2637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subject</a:t>
            </a:r>
            <a:endParaRPr lang="fr-FR" sz="2400" b="1" dirty="0"/>
          </a:p>
          <a:p>
            <a:r>
              <a:rPr lang="fr-FR" sz="2400" dirty="0"/>
              <a:t>(=</a:t>
            </a:r>
            <a:r>
              <a:rPr lang="fr-FR" sz="2400" dirty="0" err="1"/>
              <a:t>username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bearer</a:t>
            </a:r>
            <a:r>
              <a:rPr lang="fr-FR" sz="2400" dirty="0"/>
              <a:t> of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token</a:t>
            </a:r>
            <a:endParaRPr lang="fr-FR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12ECAC5-B82F-04AD-21EA-8E64DA5DB701}"/>
              </a:ext>
            </a:extLst>
          </p:cNvPr>
          <p:cNvSpPr/>
          <p:nvPr/>
        </p:nvSpPr>
        <p:spPr>
          <a:xfrm rot="16200000">
            <a:off x="633284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B4CDA7-E6E5-FD08-A041-514C657A1F75}"/>
              </a:ext>
            </a:extLst>
          </p:cNvPr>
          <p:cNvSpPr/>
          <p:nvPr/>
        </p:nvSpPr>
        <p:spPr>
          <a:xfrm rot="16200000">
            <a:off x="3689521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10036C-A3E3-A8F6-F1BD-66D6F21FB932}"/>
              </a:ext>
            </a:extLst>
          </p:cNvPr>
          <p:cNvSpPr/>
          <p:nvPr/>
        </p:nvSpPr>
        <p:spPr>
          <a:xfrm rot="16200000">
            <a:off x="6881683" y="3691581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D3DEF7-D65C-A518-28E6-33DE55885BB6}"/>
              </a:ext>
            </a:extLst>
          </p:cNvPr>
          <p:cNvSpPr/>
          <p:nvPr/>
        </p:nvSpPr>
        <p:spPr>
          <a:xfrm rot="16200000">
            <a:off x="10073844" y="3691580"/>
            <a:ext cx="62401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30684-C368-D867-9762-3FF4510127FE}"/>
              </a:ext>
            </a:extLst>
          </p:cNvPr>
          <p:cNvSpPr txBox="1"/>
          <p:nvPr/>
        </p:nvSpPr>
        <p:spPr>
          <a:xfrm>
            <a:off x="3340443" y="4312157"/>
            <a:ext cx="303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expiry</a:t>
            </a:r>
            <a:r>
              <a:rPr lang="fr-FR" sz="2400" b="1" dirty="0"/>
              <a:t> time</a:t>
            </a:r>
          </a:p>
          <a:p>
            <a:r>
              <a:rPr lang="fr-FR" sz="2400" dirty="0"/>
              <a:t>in seconds </a:t>
            </a:r>
            <a:r>
              <a:rPr lang="fr-FR" sz="2400" dirty="0" err="1"/>
              <a:t>since</a:t>
            </a:r>
            <a:r>
              <a:rPr lang="fr-FR" sz="2400" dirty="0"/>
              <a:t> </a:t>
            </a:r>
            <a:r>
              <a:rPr lang="fr-FR" sz="2400" dirty="0" err="1"/>
              <a:t>epoch</a:t>
            </a:r>
            <a:endParaRPr lang="fr-F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A8356-3C60-111A-55A3-E1CDF838ED31}"/>
              </a:ext>
            </a:extLst>
          </p:cNvPr>
          <p:cNvSpPr txBox="1"/>
          <p:nvPr/>
        </p:nvSpPr>
        <p:spPr>
          <a:xfrm>
            <a:off x="6755027" y="4290255"/>
            <a:ext cx="231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authorized</a:t>
            </a:r>
            <a:r>
              <a:rPr lang="fr-FR" sz="2400" b="1" dirty="0"/>
              <a:t> </a:t>
            </a:r>
            <a:r>
              <a:rPr lang="fr-FR" sz="2400" b="1" dirty="0" err="1"/>
              <a:t>Roles</a:t>
            </a:r>
            <a:endParaRPr lang="fr-F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67ED0-3ED2-6000-3546-88DA894AA5FA}"/>
              </a:ext>
            </a:extLst>
          </p:cNvPr>
          <p:cNvSpPr txBox="1"/>
          <p:nvPr/>
        </p:nvSpPr>
        <p:spPr>
          <a:xfrm>
            <a:off x="9999367" y="4265990"/>
            <a:ext cx="1562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time</a:t>
            </a:r>
          </a:p>
          <a:p>
            <a:r>
              <a:rPr lang="fr-FR" sz="2400" dirty="0"/>
              <a:t>in seconds </a:t>
            </a:r>
          </a:p>
          <a:p>
            <a:r>
              <a:rPr lang="fr-FR" sz="2400" dirty="0" err="1"/>
              <a:t>since</a:t>
            </a:r>
            <a:r>
              <a:rPr lang="fr-FR" sz="2400" dirty="0"/>
              <a:t> </a:t>
            </a:r>
            <a:r>
              <a:rPr lang="fr-FR" sz="2400" dirty="0" err="1"/>
              <a:t>epoc</a:t>
            </a:r>
            <a:endParaRPr lang="fr-FR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65563-773D-C622-4F7E-E242AC0AEE2E}"/>
              </a:ext>
            </a:extLst>
          </p:cNvPr>
          <p:cNvSpPr/>
          <p:nvPr/>
        </p:nvSpPr>
        <p:spPr>
          <a:xfrm>
            <a:off x="5836051" y="2644345"/>
            <a:ext cx="1549170" cy="339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EC15B-7398-797D-E74C-1B8AB2E8EBFE}"/>
              </a:ext>
            </a:extLst>
          </p:cNvPr>
          <p:cNvSpPr/>
          <p:nvPr/>
        </p:nvSpPr>
        <p:spPr>
          <a:xfrm>
            <a:off x="448961" y="3029841"/>
            <a:ext cx="11221996" cy="399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78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JWT </a:t>
            </a:r>
            <a:r>
              <a:rPr lang="fr-FR" dirty="0" err="1"/>
              <a:t>Token</a:t>
            </a:r>
            <a:r>
              <a:rPr lang="fr-FR" dirty="0"/>
              <a:t> Part 3:  </a:t>
            </a:r>
            <a:r>
              <a:rPr lang="fr-FR" dirty="0" err="1"/>
              <a:t>Cryptographic</a:t>
            </a:r>
            <a:r>
              <a:rPr lang="fr-FR" dirty="0"/>
              <a:t>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00E37-84FD-8AF0-9D1D-DB7E346F67E9}"/>
              </a:ext>
            </a:extLst>
          </p:cNvPr>
          <p:cNvSpPr txBox="1"/>
          <p:nvPr/>
        </p:nvSpPr>
        <p:spPr>
          <a:xfrm>
            <a:off x="5460657" y="2873140"/>
            <a:ext cx="6094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G9uNF_VPgAjUsO86TlnRo-ihqvB62Ql_6vSfr6hr_f2BQPhofB7D6XQTLqe6O001lhQCHCvmuIJOjPh8ZbELuQ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F7EFE7-1462-24EC-27E3-556C8199B329}"/>
              </a:ext>
            </a:extLst>
          </p:cNvPr>
          <p:cNvSpPr/>
          <p:nvPr/>
        </p:nvSpPr>
        <p:spPr>
          <a:xfrm>
            <a:off x="4554410" y="3143275"/>
            <a:ext cx="815546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19865-F3DA-EB5D-47CA-DC5BBD6E7438}"/>
              </a:ext>
            </a:extLst>
          </p:cNvPr>
          <p:cNvSpPr txBox="1"/>
          <p:nvPr/>
        </p:nvSpPr>
        <p:spPr>
          <a:xfrm>
            <a:off x="3111026" y="2880004"/>
            <a:ext cx="1483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Sign</a:t>
            </a:r>
            <a:endParaRPr lang="fr-FR" b="1" dirty="0"/>
          </a:p>
          <a:p>
            <a:r>
              <a:rPr lang="fr-FR" b="1" dirty="0"/>
              <a:t>( </a:t>
            </a:r>
            <a:r>
              <a:rPr lang="fr-FR" b="1" dirty="0" err="1"/>
              <a:t>doable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r>
              <a:rPr lang="fr-FR" b="1" dirty="0"/>
              <a:t> </a:t>
            </a:r>
          </a:p>
          <a:p>
            <a:r>
              <a:rPr lang="fr-FR" b="1" dirty="0"/>
              <a:t>   by server)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3BA71-CF45-232E-3835-DB1C3B3F8276}"/>
              </a:ext>
            </a:extLst>
          </p:cNvPr>
          <p:cNvSpPr txBox="1"/>
          <p:nvPr/>
        </p:nvSpPr>
        <p:spPr>
          <a:xfrm>
            <a:off x="786937" y="3756798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dirty="0" err="1"/>
              <a:t>tokenData</a:t>
            </a:r>
            <a:r>
              <a:rPr lang="fr-FR" dirty="0"/>
              <a:t>&gt;&gt;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D78F7-C4D9-C12C-1C1F-4D4EB837C776}"/>
              </a:ext>
            </a:extLst>
          </p:cNvPr>
          <p:cNvSpPr txBox="1"/>
          <p:nvPr/>
        </p:nvSpPr>
        <p:spPr>
          <a:xfrm>
            <a:off x="669758" y="2457276"/>
            <a:ext cx="161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Private</a:t>
            </a:r>
            <a:r>
              <a:rPr lang="fr-FR" sz="2400" b="1" dirty="0"/>
              <a:t> Key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CE72E7-096F-34B1-C50B-0DB2E1CDD8B6}"/>
              </a:ext>
            </a:extLst>
          </p:cNvPr>
          <p:cNvSpPr/>
          <p:nvPr/>
        </p:nvSpPr>
        <p:spPr>
          <a:xfrm rot="2546205">
            <a:off x="7039142" y="3956143"/>
            <a:ext cx="857617" cy="383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250220-F388-47D0-1F51-DDA34E7C2C63}"/>
              </a:ext>
            </a:extLst>
          </p:cNvPr>
          <p:cNvSpPr/>
          <p:nvPr/>
        </p:nvSpPr>
        <p:spPr>
          <a:xfrm rot="2643656">
            <a:off x="2314534" y="2873889"/>
            <a:ext cx="68374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44B4DD-7CE7-FA55-E886-14D3D6D7EB04}"/>
              </a:ext>
            </a:extLst>
          </p:cNvPr>
          <p:cNvSpPr/>
          <p:nvPr/>
        </p:nvSpPr>
        <p:spPr>
          <a:xfrm rot="19235587">
            <a:off x="2279335" y="3519967"/>
            <a:ext cx="68374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7450F12-7FDA-DA44-9EC3-E5E81B1DCAC9}"/>
              </a:ext>
            </a:extLst>
          </p:cNvPr>
          <p:cNvSpPr/>
          <p:nvPr/>
        </p:nvSpPr>
        <p:spPr>
          <a:xfrm>
            <a:off x="6819230" y="4556367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618999-C715-853B-DB43-6AB26D620A6F}"/>
              </a:ext>
            </a:extLst>
          </p:cNvPr>
          <p:cNvSpPr/>
          <p:nvPr/>
        </p:nvSpPr>
        <p:spPr>
          <a:xfrm rot="18769372">
            <a:off x="7094780" y="5121543"/>
            <a:ext cx="786482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F6CE9-E033-2699-82E3-7E0FF17FC313}"/>
              </a:ext>
            </a:extLst>
          </p:cNvPr>
          <p:cNvSpPr txBox="1"/>
          <p:nvPr/>
        </p:nvSpPr>
        <p:spPr>
          <a:xfrm>
            <a:off x="5390799" y="5500930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&lt;&lt;</a:t>
            </a:r>
            <a:r>
              <a:rPr lang="fr-FR" dirty="0" err="1"/>
              <a:t>tokenData</a:t>
            </a:r>
            <a:r>
              <a:rPr lang="fr-FR" dirty="0"/>
              <a:t>&gt;&gt;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9B026-C0C8-BE39-BF17-9E9DED537721}"/>
              </a:ext>
            </a:extLst>
          </p:cNvPr>
          <p:cNvSpPr txBox="1"/>
          <p:nvPr/>
        </p:nvSpPr>
        <p:spPr>
          <a:xfrm>
            <a:off x="5175069" y="4497571"/>
            <a:ext cx="1487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Public 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2DA61-5F02-3FAC-9DE6-1527B4F2F6FB}"/>
              </a:ext>
            </a:extLst>
          </p:cNvPr>
          <p:cNvSpPr txBox="1"/>
          <p:nvPr/>
        </p:nvSpPr>
        <p:spPr>
          <a:xfrm>
            <a:off x="10048624" y="4366721"/>
            <a:ext cx="153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Valid</a:t>
            </a:r>
            <a:r>
              <a:rPr lang="fr-FR" dirty="0"/>
              <a:t>/</a:t>
            </a:r>
            <a:r>
              <a:rPr lang="fr-FR" dirty="0" err="1"/>
              <a:t>Invalid</a:t>
            </a:r>
            <a:endParaRPr lang="fr-FR" dirty="0"/>
          </a:p>
          <a:p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88DBA9-64F8-C814-42F8-A73B91F17B71}"/>
              </a:ext>
            </a:extLst>
          </p:cNvPr>
          <p:cNvSpPr/>
          <p:nvPr/>
        </p:nvSpPr>
        <p:spPr>
          <a:xfrm>
            <a:off x="9114323" y="4505221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34EDA-3EF2-03D3-2B95-A009DBC3CB9C}"/>
              </a:ext>
            </a:extLst>
          </p:cNvPr>
          <p:cNvSpPr txBox="1"/>
          <p:nvPr/>
        </p:nvSpPr>
        <p:spPr>
          <a:xfrm>
            <a:off x="7823518" y="4135154"/>
            <a:ext cx="1454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Check </a:t>
            </a:r>
          </a:p>
          <a:p>
            <a:r>
              <a:rPr lang="fr-FR" b="1" dirty="0"/>
              <a:t>Signature</a:t>
            </a:r>
          </a:p>
          <a:p>
            <a:r>
              <a:rPr lang="fr-FR" b="1" dirty="0"/>
              <a:t>( </a:t>
            </a:r>
            <a:r>
              <a:rPr lang="fr-FR" b="1" dirty="0" err="1"/>
              <a:t>doable</a:t>
            </a:r>
            <a:r>
              <a:rPr lang="fr-FR" b="1" dirty="0"/>
              <a:t> </a:t>
            </a:r>
          </a:p>
          <a:p>
            <a:r>
              <a:rPr lang="fr-FR" b="1" dirty="0"/>
              <a:t>   by </a:t>
            </a:r>
            <a:r>
              <a:rPr lang="fr-FR" b="1" dirty="0" err="1"/>
              <a:t>anyone</a:t>
            </a:r>
            <a:r>
              <a:rPr lang="fr-FR" b="1" dirty="0"/>
              <a:t> 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AA53F-CE52-0B71-636C-25E8E8E61123}"/>
              </a:ext>
            </a:extLst>
          </p:cNvPr>
          <p:cNvSpPr/>
          <p:nvPr/>
        </p:nvSpPr>
        <p:spPr>
          <a:xfrm>
            <a:off x="636372" y="2457276"/>
            <a:ext cx="1698821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87F16-D9E4-6C40-B830-DBAC3544EA8F}"/>
              </a:ext>
            </a:extLst>
          </p:cNvPr>
          <p:cNvSpPr/>
          <p:nvPr/>
        </p:nvSpPr>
        <p:spPr>
          <a:xfrm>
            <a:off x="5129711" y="4505221"/>
            <a:ext cx="1532816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883AE-3B8E-E3B0-340A-F83689EA426C}"/>
              </a:ext>
            </a:extLst>
          </p:cNvPr>
          <p:cNvSpPr/>
          <p:nvPr/>
        </p:nvSpPr>
        <p:spPr>
          <a:xfrm>
            <a:off x="10048624" y="4343186"/>
            <a:ext cx="1591540" cy="669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27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Webapp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JWT </a:t>
            </a:r>
            <a:r>
              <a:rPr lang="fr-FR" dirty="0" err="1"/>
              <a:t>Token</a:t>
            </a:r>
            <a:r>
              <a:rPr lang="fr-FR" dirty="0"/>
              <a:t> + Info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E1F07-BCAE-EEB7-6F0A-1FFE644C1F65}"/>
              </a:ext>
            </a:extLst>
          </p:cNvPr>
          <p:cNvSpPr txBox="1"/>
          <p:nvPr/>
        </p:nvSpPr>
        <p:spPr>
          <a:xfrm>
            <a:off x="354389" y="1621997"/>
            <a:ext cx="916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return of Http POST /api/</a:t>
            </a:r>
            <a:r>
              <a:rPr lang="fr-FR" sz="2400" dirty="0" err="1"/>
              <a:t>authenticate</a:t>
            </a:r>
            <a:r>
              <a:rPr lang="fr-FR" sz="2400" dirty="0"/>
              <a:t>, </a:t>
            </a:r>
            <a:r>
              <a:rPr lang="fr-FR" sz="2400" dirty="0" err="1"/>
              <a:t>WebApp</a:t>
            </a:r>
            <a:r>
              <a:rPr lang="fr-FR" sz="2400" dirty="0"/>
              <a:t> </a:t>
            </a:r>
            <a:r>
              <a:rPr lang="fr-FR" sz="2400" dirty="0" err="1"/>
              <a:t>keep</a:t>
            </a:r>
            <a:r>
              <a:rPr lang="fr-FR" sz="2400" dirty="0"/>
              <a:t> informations: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B2830F-F094-9A0B-AC41-8D332A34C4AA}"/>
              </a:ext>
            </a:extLst>
          </p:cNvPr>
          <p:cNvSpPr/>
          <p:nvPr/>
        </p:nvSpPr>
        <p:spPr>
          <a:xfrm rot="19460775">
            <a:off x="4869250" y="2260952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5F46BCD-84E2-02FF-E84F-555555DDC037}"/>
              </a:ext>
            </a:extLst>
          </p:cNvPr>
          <p:cNvSpPr/>
          <p:nvPr/>
        </p:nvSpPr>
        <p:spPr>
          <a:xfrm rot="20683965">
            <a:off x="4862048" y="3196949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F6AEA9C-CE13-004D-D836-C679F408CE93}"/>
              </a:ext>
            </a:extLst>
          </p:cNvPr>
          <p:cNvSpPr/>
          <p:nvPr/>
        </p:nvSpPr>
        <p:spPr>
          <a:xfrm rot="985707">
            <a:off x="4966980" y="5032431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9597C-AE28-6E7D-5421-1BC3A23BCB92}"/>
              </a:ext>
            </a:extLst>
          </p:cNvPr>
          <p:cNvSpPr txBox="1"/>
          <p:nvPr/>
        </p:nvSpPr>
        <p:spPr>
          <a:xfrm>
            <a:off x="5701730" y="2205880"/>
            <a:ext cx="588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display "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signed</a:t>
            </a:r>
            <a:r>
              <a:rPr lang="fr-FR" sz="2000" dirty="0"/>
              <a:t>-in" / "</a:t>
            </a:r>
            <a:r>
              <a:rPr lang="fr-FR" sz="2000" dirty="0" err="1"/>
              <a:t>anonymous</a:t>
            </a:r>
            <a:r>
              <a:rPr lang="fr-FR" sz="2000" dirty="0"/>
              <a:t>" feedback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78BCD-2A14-AFBA-3E9E-03A6DF86040B}"/>
              </a:ext>
            </a:extLst>
          </p:cNvPr>
          <p:cNvSpPr txBox="1"/>
          <p:nvPr/>
        </p:nvSpPr>
        <p:spPr>
          <a:xfrm>
            <a:off x="5701730" y="4968895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show/</a:t>
            </a:r>
            <a:r>
              <a:rPr lang="fr-FR" sz="2000" dirty="0" err="1"/>
              <a:t>hide</a:t>
            </a:r>
            <a:r>
              <a:rPr lang="fr-FR" sz="2000" dirty="0"/>
              <a:t> </a:t>
            </a:r>
            <a:r>
              <a:rPr lang="fr-FR" sz="2000" dirty="0" err="1"/>
              <a:t>features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not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called</a:t>
            </a:r>
            <a:r>
              <a:rPr lang="fr-FR" sz="2000" dirty="0"/>
              <a:t> by client</a:t>
            </a:r>
          </a:p>
          <a:p>
            <a:r>
              <a:rPr lang="fr-FR" sz="2000" dirty="0"/>
              <a:t>(server </a:t>
            </a:r>
            <a:r>
              <a:rPr lang="fr-FR" sz="2000" dirty="0" err="1"/>
              <a:t>would</a:t>
            </a:r>
            <a:r>
              <a:rPr lang="fr-FR" sz="2000" dirty="0"/>
              <a:t> </a:t>
            </a:r>
            <a:r>
              <a:rPr lang="fr-FR" sz="2000" dirty="0" err="1"/>
              <a:t>reject</a:t>
            </a:r>
            <a:r>
              <a:rPr lang="fr-FR" sz="2000" dirty="0"/>
              <a:t> anyway)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90BF-FEE5-2D98-5E57-7A984DC3A698}"/>
              </a:ext>
            </a:extLst>
          </p:cNvPr>
          <p:cNvSpPr txBox="1"/>
          <p:nvPr/>
        </p:nvSpPr>
        <p:spPr>
          <a:xfrm>
            <a:off x="5740853" y="2977499"/>
            <a:ext cx="5612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authenticate</a:t>
            </a:r>
            <a:r>
              <a:rPr lang="fr-FR" sz="2000" dirty="0"/>
              <a:t> all </a:t>
            </a:r>
            <a:r>
              <a:rPr lang="fr-FR" sz="2000" dirty="0" err="1"/>
              <a:t>following</a:t>
            </a:r>
            <a:r>
              <a:rPr lang="fr-FR" sz="2000" dirty="0"/>
              <a:t> Http </a:t>
            </a:r>
            <a:r>
              <a:rPr lang="fr-FR" sz="2000" dirty="0" err="1"/>
              <a:t>Rest</a:t>
            </a:r>
            <a:r>
              <a:rPr lang="fr-FR" sz="2000" dirty="0"/>
              <a:t> API </a:t>
            </a:r>
            <a:r>
              <a:rPr lang="fr-FR" sz="2000" dirty="0" err="1"/>
              <a:t>Requests</a:t>
            </a:r>
            <a:r>
              <a:rPr lang="fr-FR" sz="2000" dirty="0"/>
              <a:t> </a:t>
            </a:r>
          </a:p>
          <a:p>
            <a:r>
              <a:rPr lang="fr-FR" sz="2000" dirty="0"/>
              <a:t>to backend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47C41-2835-021B-5A16-564E7862F9D8}"/>
              </a:ext>
            </a:extLst>
          </p:cNvPr>
          <p:cNvSpPr txBox="1"/>
          <p:nvPr/>
        </p:nvSpPr>
        <p:spPr>
          <a:xfrm>
            <a:off x="1481266" y="2167653"/>
            <a:ext cx="31617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 err="1"/>
              <a:t>username</a:t>
            </a:r>
            <a:r>
              <a:rPr lang="fr-FR" sz="1800" dirty="0"/>
              <a:t> (=</a:t>
            </a:r>
            <a:r>
              <a:rPr lang="fr-FR" sz="1800" dirty="0" err="1"/>
              <a:t>subject</a:t>
            </a:r>
            <a:r>
              <a:rPr lang="fr-FR" sz="1800" dirty="0"/>
              <a:t>)</a:t>
            </a:r>
            <a:br>
              <a:rPr lang="fr-FR" sz="1800" dirty="0"/>
            </a:br>
            <a:r>
              <a:rPr lang="fr-FR" sz="1800" dirty="0"/>
              <a:t>  </a:t>
            </a:r>
            <a:r>
              <a:rPr lang="fr-FR" sz="1800" dirty="0" err="1"/>
              <a:t>currently</a:t>
            </a:r>
            <a:r>
              <a:rPr lang="fr-FR" sz="1800" dirty="0"/>
              <a:t> </a:t>
            </a:r>
            <a:r>
              <a:rPr lang="fr-FR" sz="1800" dirty="0" err="1"/>
              <a:t>authenticated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/>
              <a:t>JWT </a:t>
            </a:r>
            <a:r>
              <a:rPr lang="fr-FR" sz="1800" b="1" dirty="0" err="1"/>
              <a:t>Token</a:t>
            </a:r>
            <a:endParaRPr lang="fr-FR" sz="1800" b="1" dirty="0"/>
          </a:p>
          <a:p>
            <a:endParaRPr lang="fr-FR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EF7E695-06B5-934B-C7D0-98536DAF77C9}"/>
              </a:ext>
            </a:extLst>
          </p:cNvPr>
          <p:cNvSpPr/>
          <p:nvPr/>
        </p:nvSpPr>
        <p:spPr>
          <a:xfrm rot="2334171">
            <a:off x="4949314" y="5971014"/>
            <a:ext cx="543698" cy="303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77F80-3F5E-D9C1-82B0-283423F589AF}"/>
              </a:ext>
            </a:extLst>
          </p:cNvPr>
          <p:cNvSpPr txBox="1"/>
          <p:nvPr/>
        </p:nvSpPr>
        <p:spPr>
          <a:xfrm>
            <a:off x="5784285" y="6019135"/>
            <a:ext cx="457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translate </a:t>
            </a:r>
            <a:r>
              <a:rPr lang="fr-FR" dirty="0" err="1"/>
              <a:t>website</a:t>
            </a:r>
            <a:r>
              <a:rPr lang="fr-FR" dirty="0"/>
              <a:t> in </a:t>
            </a:r>
            <a:r>
              <a:rPr lang="fr-FR" dirty="0" err="1"/>
              <a:t>preferred</a:t>
            </a:r>
            <a:r>
              <a:rPr lang="fr-FR" dirty="0"/>
              <a:t> user langage, </a:t>
            </a:r>
          </a:p>
          <a:p>
            <a:r>
              <a:rPr lang="fr-FR" dirty="0"/>
              <a:t>to display 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email 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9978E-4E25-DDD6-360F-C26B61CC7230}"/>
              </a:ext>
            </a:extLst>
          </p:cNvPr>
          <p:cNvSpPr txBox="1"/>
          <p:nvPr/>
        </p:nvSpPr>
        <p:spPr>
          <a:xfrm>
            <a:off x="1481266" y="4584174"/>
            <a:ext cx="6094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b="1" dirty="0"/>
          </a:p>
          <a:p>
            <a:r>
              <a:rPr lang="fr-FR" sz="1800" dirty="0"/>
              <a:t>- </a:t>
            </a:r>
            <a:r>
              <a:rPr lang="fr-FR" sz="1800" b="1" dirty="0" err="1"/>
              <a:t>list</a:t>
            </a:r>
            <a:r>
              <a:rPr lang="fr-FR" sz="1800" b="1" dirty="0"/>
              <a:t> of </a:t>
            </a:r>
            <a:r>
              <a:rPr lang="fr-FR" sz="1800" b="1" dirty="0" err="1"/>
              <a:t>roles</a:t>
            </a:r>
            <a:endParaRPr lang="fr-FR" sz="1800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- </a:t>
            </a:r>
            <a:r>
              <a:rPr lang="fr-FR" b="1" dirty="0" err="1"/>
              <a:t>detailed</a:t>
            </a:r>
            <a:r>
              <a:rPr lang="fr-FR" b="1" dirty="0"/>
              <a:t> </a:t>
            </a:r>
            <a:r>
              <a:rPr lang="fr-FR" b="1" dirty="0" err="1"/>
              <a:t>Account</a:t>
            </a:r>
            <a:r>
              <a:rPr lang="fr-FR" b="1" dirty="0"/>
              <a:t> information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30259-0F64-FE9F-F8E4-2F758581CAD1}"/>
              </a:ext>
            </a:extLst>
          </p:cNvPr>
          <p:cNvSpPr txBox="1"/>
          <p:nvPr/>
        </p:nvSpPr>
        <p:spPr>
          <a:xfrm>
            <a:off x="354389" y="4288959"/>
            <a:ext cx="868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r>
              <a:rPr lang="fr-FR" sz="2400" dirty="0"/>
              <a:t> Http GET /api/</a:t>
            </a:r>
            <a:r>
              <a:rPr lang="fr-FR" sz="2400" dirty="0" err="1"/>
              <a:t>account</a:t>
            </a:r>
            <a:r>
              <a:rPr lang="fr-FR" sz="2400" dirty="0"/>
              <a:t>, </a:t>
            </a:r>
            <a:r>
              <a:rPr lang="fr-FR" sz="2400" dirty="0" err="1"/>
              <a:t>WebApp</a:t>
            </a:r>
            <a:r>
              <a:rPr lang="fr-FR" sz="2400" dirty="0"/>
              <a:t> </a:t>
            </a:r>
            <a:r>
              <a:rPr lang="fr-FR" sz="2400" dirty="0" err="1"/>
              <a:t>keep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informations:</a:t>
            </a:r>
          </a:p>
        </p:txBody>
      </p:sp>
    </p:spTree>
    <p:extLst>
      <p:ext uri="{BB962C8B-B14F-4D97-AF65-F5344CB8AC3E}">
        <p14:creationId xmlns:p14="http://schemas.microsoft.com/office/powerpoint/2010/main" val="384782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Login Page Component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1BA1A-27D4-B174-52A7-274FCE92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02" y="1048215"/>
            <a:ext cx="9468671" cy="5124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17157-C8F9-916E-6DFE-335483260FAC}"/>
              </a:ext>
            </a:extLst>
          </p:cNvPr>
          <p:cNvSpPr txBox="1"/>
          <p:nvPr/>
        </p:nvSpPr>
        <p:spPr>
          <a:xfrm>
            <a:off x="296563" y="2690336"/>
            <a:ext cx="17537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</a:t>
            </a:r>
          </a:p>
          <a:p>
            <a:r>
              <a:rPr lang="fr-FR" dirty="0" err="1"/>
              <a:t>with</a:t>
            </a:r>
            <a:r>
              <a:rPr lang="fr-FR" dirty="0"/>
              <a:t> 3 Fields</a:t>
            </a:r>
          </a:p>
          <a:p>
            <a:endParaRPr lang="fr-FR" dirty="0"/>
          </a:p>
          <a:p>
            <a:r>
              <a:rPr lang="fr-FR" dirty="0"/>
              <a:t>click to </a:t>
            </a:r>
            <a:r>
              <a:rPr lang="fr-FR" dirty="0" err="1"/>
              <a:t>submit</a:t>
            </a:r>
            <a:endParaRPr lang="fr-FR" dirty="0"/>
          </a:p>
          <a:p>
            <a:r>
              <a:rPr lang="fr-FR" dirty="0"/>
              <a:t>=&gt; call 'login()"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AF6B9-CD48-8007-FA54-A2E2F2866025}"/>
              </a:ext>
            </a:extLst>
          </p:cNvPr>
          <p:cNvSpPr/>
          <p:nvPr/>
        </p:nvSpPr>
        <p:spPr>
          <a:xfrm>
            <a:off x="4837670" y="2219954"/>
            <a:ext cx="1699054" cy="35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33C2C7-7B46-F47F-CE28-2604EC078B98}"/>
              </a:ext>
            </a:extLst>
          </p:cNvPr>
          <p:cNvSpPr/>
          <p:nvPr/>
        </p:nvSpPr>
        <p:spPr>
          <a:xfrm>
            <a:off x="10534135" y="2690336"/>
            <a:ext cx="908222" cy="287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71A48-6E12-5604-2914-03AF398B358E}"/>
              </a:ext>
            </a:extLst>
          </p:cNvPr>
          <p:cNvSpPr/>
          <p:nvPr/>
        </p:nvSpPr>
        <p:spPr>
          <a:xfrm>
            <a:off x="8140585" y="3829769"/>
            <a:ext cx="848956" cy="337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E19C0-7E7C-FC81-2F6D-4EB15E8CF0BD}"/>
              </a:ext>
            </a:extLst>
          </p:cNvPr>
          <p:cNvSpPr/>
          <p:nvPr/>
        </p:nvSpPr>
        <p:spPr>
          <a:xfrm>
            <a:off x="6536724" y="4985126"/>
            <a:ext cx="991058" cy="35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20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LoginComponent</a:t>
            </a:r>
            <a:r>
              <a:rPr lang="fr-FR" dirty="0"/>
              <a:t>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3BC01-25B0-4C82-02A7-70BF9957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16" y="1827930"/>
            <a:ext cx="7049111" cy="3436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49D5-9DE4-1185-8E9F-4E0E18AC4707}"/>
              </a:ext>
            </a:extLst>
          </p:cNvPr>
          <p:cNvSpPr txBox="1"/>
          <p:nvPr/>
        </p:nvSpPr>
        <p:spPr>
          <a:xfrm>
            <a:off x="339811" y="2496065"/>
            <a:ext cx="35872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code </a:t>
            </a:r>
            <a:r>
              <a:rPr lang="fr-FR" dirty="0" err="1"/>
              <a:t>get</a:t>
            </a:r>
            <a:r>
              <a:rPr lang="fr-FR" dirty="0"/>
              <a:t> the 3 values </a:t>
            </a:r>
          </a:p>
          <a:p>
            <a:r>
              <a:rPr lang="fr-FR" dirty="0"/>
              <a:t>{</a:t>
            </a:r>
            <a:r>
              <a:rPr lang="fr-FR" dirty="0" err="1"/>
              <a:t>username,passowrd,rememberMe</a:t>
            </a:r>
            <a:r>
              <a:rPr lang="fr-FR" dirty="0"/>
              <a:t>}</a:t>
            </a:r>
          </a:p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Form</a:t>
            </a:r>
            <a:r>
              <a:rPr lang="fr-FR" dirty="0"/>
              <a:t>,</a:t>
            </a:r>
          </a:p>
          <a:p>
            <a:r>
              <a:rPr lang="fr-FR" dirty="0"/>
              <a:t>and call the service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At the end, the Login page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r>
              <a:rPr lang="fr-FR" dirty="0"/>
              <a:t>,</a:t>
            </a:r>
          </a:p>
          <a:p>
            <a:r>
              <a:rPr lang="fr-FR" dirty="0" err="1"/>
              <a:t>navigate</a:t>
            </a:r>
            <a:r>
              <a:rPr lang="fr-FR" dirty="0"/>
              <a:t> back to Home page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006AD6-3D41-B094-F9AA-9D2FFC30248A}"/>
              </a:ext>
            </a:extLst>
          </p:cNvPr>
          <p:cNvSpPr/>
          <p:nvPr/>
        </p:nvSpPr>
        <p:spPr>
          <a:xfrm>
            <a:off x="3927011" y="272466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D85B7A-E5B3-4E67-FA07-429C5000CEB0}"/>
              </a:ext>
            </a:extLst>
          </p:cNvPr>
          <p:cNvSpPr/>
          <p:nvPr/>
        </p:nvSpPr>
        <p:spPr>
          <a:xfrm rot="20146748">
            <a:off x="3927011" y="4083407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23C0-FC40-94EB-4937-78CE1AB193A1}"/>
              </a:ext>
            </a:extLst>
          </p:cNvPr>
          <p:cNvSpPr/>
          <p:nvPr/>
        </p:nvSpPr>
        <p:spPr>
          <a:xfrm>
            <a:off x="5097163" y="2730842"/>
            <a:ext cx="4331042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36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login() / </a:t>
            </a:r>
            <a:r>
              <a:rPr lang="fr-FR" dirty="0" err="1"/>
              <a:t>logout</a:t>
            </a:r>
            <a:r>
              <a:rPr lang="fr-FR" dirty="0"/>
              <a:t>() High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Facade</a:t>
            </a:r>
            <a:r>
              <a:rPr lang="fr-FR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5DC1-3D14-38B1-0642-CDAD7485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9" y="1552412"/>
            <a:ext cx="9590601" cy="3753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332B7E9-BB5B-1630-D70C-067BF2E0548A}"/>
              </a:ext>
            </a:extLst>
          </p:cNvPr>
          <p:cNvSpPr/>
          <p:nvPr/>
        </p:nvSpPr>
        <p:spPr>
          <a:xfrm>
            <a:off x="1431386" y="363906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6392A-DA4C-0EB1-F1F5-800F73795F11}"/>
              </a:ext>
            </a:extLst>
          </p:cNvPr>
          <p:cNvSpPr txBox="1"/>
          <p:nvPr/>
        </p:nvSpPr>
        <p:spPr>
          <a:xfrm>
            <a:off x="70394" y="3362065"/>
            <a:ext cx="1293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r>
              <a:rPr lang="fr-FR" dirty="0" err="1"/>
              <a:t>method</a:t>
            </a:r>
            <a:endParaRPr lang="fr-FR" dirty="0"/>
          </a:p>
          <a:p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7136D-5A0A-DFAF-281D-932CAB63D42A}"/>
              </a:ext>
            </a:extLst>
          </p:cNvPr>
          <p:cNvSpPr/>
          <p:nvPr/>
        </p:nvSpPr>
        <p:spPr>
          <a:xfrm>
            <a:off x="3216418" y="3727038"/>
            <a:ext cx="3023744" cy="22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929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Low </a:t>
            </a:r>
            <a:r>
              <a:rPr lang="fr-FR" dirty="0" err="1"/>
              <a:t>Level</a:t>
            </a:r>
            <a:r>
              <a:rPr lang="fr-FR" dirty="0"/>
              <a:t> Http Code + </a:t>
            </a:r>
            <a:r>
              <a:rPr lang="fr-FR" dirty="0" err="1"/>
              <a:t>Response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33EBD-5A8E-4A72-1647-B1E112D2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99" y="729218"/>
            <a:ext cx="8725656" cy="60279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578F72B-A7F7-8B8C-9736-0D6942B51D74}"/>
              </a:ext>
            </a:extLst>
          </p:cNvPr>
          <p:cNvSpPr/>
          <p:nvPr/>
        </p:nvSpPr>
        <p:spPr>
          <a:xfrm>
            <a:off x="1900943" y="3429000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3E045-9074-BD17-00DA-1D394B2C4EB6}"/>
              </a:ext>
            </a:extLst>
          </p:cNvPr>
          <p:cNvSpPr txBox="1"/>
          <p:nvPr/>
        </p:nvSpPr>
        <p:spPr>
          <a:xfrm>
            <a:off x="539951" y="3152001"/>
            <a:ext cx="1194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Low-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r>
              <a:rPr lang="fr-FR" dirty="0"/>
              <a:t>Http POST </a:t>
            </a:r>
          </a:p>
          <a:p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FC338AD-4CAD-3CEB-58C7-241C0F762B9D}"/>
              </a:ext>
            </a:extLst>
          </p:cNvPr>
          <p:cNvSpPr/>
          <p:nvPr/>
        </p:nvSpPr>
        <p:spPr>
          <a:xfrm rot="1592569">
            <a:off x="6102832" y="6411213"/>
            <a:ext cx="39929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8D32-5A05-940D-75FA-87AE882ADF67}"/>
              </a:ext>
            </a:extLst>
          </p:cNvPr>
          <p:cNvSpPr txBox="1"/>
          <p:nvPr/>
        </p:nvSpPr>
        <p:spPr>
          <a:xfrm>
            <a:off x="7945155" y="4229620"/>
            <a:ext cx="264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Callback to Save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DF464B-F536-CBC1-0217-5B65DDC66351}"/>
              </a:ext>
            </a:extLst>
          </p:cNvPr>
          <p:cNvSpPr/>
          <p:nvPr/>
        </p:nvSpPr>
        <p:spPr>
          <a:xfrm rot="7299309">
            <a:off x="7078486" y="5099295"/>
            <a:ext cx="138176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38BA4-24B2-B1F0-FC55-9E5128A79D2D}"/>
              </a:ext>
            </a:extLst>
          </p:cNvPr>
          <p:cNvSpPr txBox="1"/>
          <p:nvPr/>
        </p:nvSpPr>
        <p:spPr>
          <a:xfrm>
            <a:off x="6775382" y="6488668"/>
            <a:ext cx="313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"</a:t>
            </a:r>
            <a:r>
              <a:rPr lang="fr-FR" dirty="0" err="1"/>
              <a:t>id_token</a:t>
            </a:r>
            <a:r>
              <a:rPr lang="fr-FR" dirty="0"/>
              <a:t>" to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0C1F-C1F3-DC6A-D859-34213B910792}"/>
              </a:ext>
            </a:extLst>
          </p:cNvPr>
          <p:cNvSpPr/>
          <p:nvPr/>
        </p:nvSpPr>
        <p:spPr>
          <a:xfrm>
            <a:off x="2750375" y="3224456"/>
            <a:ext cx="1518885" cy="47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797D3-E7D2-A727-2744-4A7FAD466EF3}"/>
              </a:ext>
            </a:extLst>
          </p:cNvPr>
          <p:cNvSpPr/>
          <p:nvPr/>
        </p:nvSpPr>
        <p:spPr>
          <a:xfrm>
            <a:off x="5854585" y="3694013"/>
            <a:ext cx="4321203" cy="260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2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End </a:t>
            </a:r>
            <a:r>
              <a:rPr lang="fr-FR" dirty="0" err="1"/>
              <a:t>Choices</a:t>
            </a:r>
            <a:r>
              <a:rPr lang="fr-FR" dirty="0"/>
              <a:t> (</a:t>
            </a:r>
            <a:r>
              <a:rPr lang="fr-FR" dirty="0" err="1"/>
              <a:t>Db</a:t>
            </a:r>
            <a:r>
              <a:rPr lang="fr-FR" dirty="0"/>
              <a:t>, </a:t>
            </a:r>
            <a:r>
              <a:rPr lang="fr-FR" dirty="0" err="1"/>
              <a:t>Angular</a:t>
            </a:r>
            <a:r>
              <a:rPr lang="fr-FR" dirty="0"/>
              <a:t>, Maven, 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8CBFF-C46E-B945-4EB2-BE703EAA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205037"/>
            <a:ext cx="121062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97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8143-0387-4343-E539-CE13856D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33C3-FD64-76D0-4B86-D8768E4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JWT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A8D1C-2680-8EFB-F3FA-A34474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72" y="1857560"/>
            <a:ext cx="7525402" cy="28463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5394003-963E-E9BC-E56D-2F3FB9710F27}"/>
              </a:ext>
            </a:extLst>
          </p:cNvPr>
          <p:cNvSpPr/>
          <p:nvPr/>
        </p:nvSpPr>
        <p:spPr>
          <a:xfrm rot="1386215">
            <a:off x="2494067" y="3311611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85299F-BAFF-41DC-74B9-9BEA1F810F6C}"/>
              </a:ext>
            </a:extLst>
          </p:cNvPr>
          <p:cNvSpPr/>
          <p:nvPr/>
        </p:nvSpPr>
        <p:spPr>
          <a:xfrm rot="19943861">
            <a:off x="2494434" y="4169934"/>
            <a:ext cx="8012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E9772-9046-99F3-A8D2-D3B6276B74DC}"/>
              </a:ext>
            </a:extLst>
          </p:cNvPr>
          <p:cNvSpPr txBox="1"/>
          <p:nvPr/>
        </p:nvSpPr>
        <p:spPr>
          <a:xfrm>
            <a:off x="718775" y="2095498"/>
            <a:ext cx="1849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selected</a:t>
            </a:r>
            <a:endParaRPr lang="fr-FR" dirty="0"/>
          </a:p>
          <a:p>
            <a:r>
              <a:rPr lang="fr-FR" dirty="0"/>
              <a:t>"</a:t>
            </a:r>
            <a:r>
              <a:rPr lang="fr-FR" dirty="0" err="1"/>
              <a:t>rememberMe</a:t>
            </a:r>
            <a:r>
              <a:rPr lang="fr-FR" dirty="0"/>
              <a:t>",</a:t>
            </a:r>
          </a:p>
          <a:p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 to </a:t>
            </a:r>
          </a:p>
          <a:p>
            <a:r>
              <a:rPr lang="fr-FR" dirty="0" err="1"/>
              <a:t>LocalStorage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else</a:t>
            </a:r>
            <a:r>
              <a:rPr lang="fr-FR" dirty="0"/>
              <a:t> to </a:t>
            </a:r>
            <a:r>
              <a:rPr lang="fr-FR" dirty="0" err="1"/>
              <a:t>temporary</a:t>
            </a:r>
            <a:endParaRPr lang="fr-FR" dirty="0"/>
          </a:p>
          <a:p>
            <a:r>
              <a:rPr lang="fr-FR" dirty="0" err="1"/>
              <a:t>SessionStorage</a:t>
            </a:r>
            <a:endParaRPr lang="fr-FR" dirty="0"/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306EB-5B6F-09F2-54FF-6665EC79E071}"/>
              </a:ext>
            </a:extLst>
          </p:cNvPr>
          <p:cNvSpPr/>
          <p:nvPr/>
        </p:nvSpPr>
        <p:spPr>
          <a:xfrm>
            <a:off x="3889862" y="3526659"/>
            <a:ext cx="1732462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35E71-9356-E356-7C50-0E02BC399DA3}"/>
              </a:ext>
            </a:extLst>
          </p:cNvPr>
          <p:cNvSpPr/>
          <p:nvPr/>
        </p:nvSpPr>
        <p:spPr>
          <a:xfrm>
            <a:off x="3889861" y="4005322"/>
            <a:ext cx="1936349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279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4680-4FC7-D93D-665D-A684DCE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9432"/>
          </a:xfrm>
        </p:spPr>
        <p:txBody>
          <a:bodyPr/>
          <a:lstStyle/>
          <a:p>
            <a:pPr algn="ctr"/>
            <a:r>
              <a:rPr lang="fr-FR" dirty="0" err="1"/>
              <a:t>Stored</a:t>
            </a:r>
            <a:r>
              <a:rPr lang="fr-FR" dirty="0"/>
              <a:t> JWT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later</a:t>
            </a:r>
            <a:r>
              <a:rPr lang="fr-FR" dirty="0"/>
              <a:t> Http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735A3-D52F-BCE0-D4B7-E996F8D6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2485943"/>
            <a:ext cx="11735817" cy="1886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407C0E-20A7-2951-FD3B-2FE6D7B90246}"/>
              </a:ext>
            </a:extLst>
          </p:cNvPr>
          <p:cNvSpPr/>
          <p:nvPr/>
        </p:nvSpPr>
        <p:spPr>
          <a:xfrm>
            <a:off x="4316170" y="3551372"/>
            <a:ext cx="1732462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56834-4292-FE84-F0CB-B79555800E61}"/>
              </a:ext>
            </a:extLst>
          </p:cNvPr>
          <p:cNvSpPr/>
          <p:nvPr/>
        </p:nvSpPr>
        <p:spPr>
          <a:xfrm>
            <a:off x="8190013" y="3551372"/>
            <a:ext cx="1812781" cy="242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6B62-6252-9DCA-A412-6B65676AA4E9}"/>
              </a:ext>
            </a:extLst>
          </p:cNvPr>
          <p:cNvSpPr txBox="1"/>
          <p:nvPr/>
        </p:nvSpPr>
        <p:spPr>
          <a:xfrm>
            <a:off x="3800530" y="4791154"/>
            <a:ext cx="5295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code retries </a:t>
            </a:r>
            <a:r>
              <a:rPr lang="fr-FR" dirty="0" err="1"/>
              <a:t>both</a:t>
            </a:r>
            <a:r>
              <a:rPr lang="fr-FR" dirty="0"/>
              <a:t> local and session Storage, </a:t>
            </a:r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reparse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JSON to </a:t>
            </a:r>
            <a:r>
              <a:rPr lang="fr-FR" dirty="0" err="1"/>
              <a:t>get</a:t>
            </a:r>
            <a:r>
              <a:rPr lang="fr-FR" dirty="0"/>
              <a:t> JWT </a:t>
            </a:r>
            <a:r>
              <a:rPr lang="fr-FR" dirty="0" err="1"/>
              <a:t>Bearer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4257744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Viewing</a:t>
            </a:r>
            <a:r>
              <a:rPr lang="fr-FR" dirty="0"/>
              <a:t> </a:t>
            </a:r>
            <a:r>
              <a:rPr lang="fr-FR" dirty="0" err="1"/>
              <a:t>SessionStorage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Chrome </a:t>
            </a:r>
            <a:r>
              <a:rPr lang="fr-FR" dirty="0" err="1"/>
              <a:t>Devtools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E620B-DA4E-F9D6-EFB3-B67BEC49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38" y="1237885"/>
            <a:ext cx="10270524" cy="5071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2967B9-1A4B-5A00-AC24-0FBB031B61DA}"/>
              </a:ext>
            </a:extLst>
          </p:cNvPr>
          <p:cNvSpPr/>
          <p:nvPr/>
        </p:nvSpPr>
        <p:spPr>
          <a:xfrm>
            <a:off x="5162608" y="1419832"/>
            <a:ext cx="861311" cy="30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3DB01-E15E-B858-F91B-76CDC6F0FB2B}"/>
              </a:ext>
            </a:extLst>
          </p:cNvPr>
          <p:cNvSpPr/>
          <p:nvPr/>
        </p:nvSpPr>
        <p:spPr>
          <a:xfrm>
            <a:off x="960738" y="3154760"/>
            <a:ext cx="1683608" cy="379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D2E03-5408-1740-2DF2-623270F9534B}"/>
              </a:ext>
            </a:extLst>
          </p:cNvPr>
          <p:cNvSpPr/>
          <p:nvPr/>
        </p:nvSpPr>
        <p:spPr>
          <a:xfrm>
            <a:off x="3352343" y="2816145"/>
            <a:ext cx="1256727" cy="192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821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FDE303-B794-8AC0-1284-C112C1C5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98" y="1191746"/>
            <a:ext cx="6828112" cy="5018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D9352-F055-1D4F-1EBB-A5D9C429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Sign</a:t>
            </a:r>
            <a:r>
              <a:rPr lang="fr-FR" dirty="0"/>
              <a:t>-in </a:t>
            </a:r>
            <a:r>
              <a:rPr lang="fr-FR" dirty="0" err="1"/>
              <a:t>with</a:t>
            </a:r>
            <a:r>
              <a:rPr lang="fr-FR" dirty="0"/>
              <a:t> "</a:t>
            </a:r>
            <a:r>
              <a:rPr lang="fr-FR" dirty="0" err="1"/>
              <a:t>rememberMe</a:t>
            </a:r>
            <a:r>
              <a:rPr lang="fr-FR" dirty="0"/>
              <a:t>" option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1442A-2DF3-4A9E-1CC6-8DC530BD473F}"/>
              </a:ext>
            </a:extLst>
          </p:cNvPr>
          <p:cNvSpPr/>
          <p:nvPr/>
        </p:nvSpPr>
        <p:spPr>
          <a:xfrm>
            <a:off x="3404286" y="4108622"/>
            <a:ext cx="271849" cy="333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DF8A4-977D-503D-F435-11E7BA0CF002}"/>
              </a:ext>
            </a:extLst>
          </p:cNvPr>
          <p:cNvSpPr/>
          <p:nvPr/>
        </p:nvSpPr>
        <p:spPr>
          <a:xfrm>
            <a:off x="3719384" y="4164228"/>
            <a:ext cx="1044146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769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F8BF-8EA6-C9DE-B9E9-7A943FB6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rememberMe</a:t>
            </a:r>
            <a:r>
              <a:rPr lang="fr-FR" dirty="0"/>
              <a:t> =&gt; JWT in </a:t>
            </a:r>
            <a:r>
              <a:rPr lang="fr-FR" dirty="0" err="1"/>
              <a:t>LocalStorage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1C50-CF17-DD66-98D0-78209B59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503"/>
            <a:ext cx="12192000" cy="3308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F486D-CFF4-0AF7-3ADB-069F390EFD3D}"/>
              </a:ext>
            </a:extLst>
          </p:cNvPr>
          <p:cNvSpPr/>
          <p:nvPr/>
        </p:nvSpPr>
        <p:spPr>
          <a:xfrm>
            <a:off x="52515" y="3543998"/>
            <a:ext cx="1918387" cy="49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9C64-6531-6489-08E5-073D462AB7E4}"/>
              </a:ext>
            </a:extLst>
          </p:cNvPr>
          <p:cNvSpPr/>
          <p:nvPr/>
        </p:nvSpPr>
        <p:spPr>
          <a:xfrm>
            <a:off x="2882213" y="3655210"/>
            <a:ext cx="1683608" cy="175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792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19D4-72EB-2F8B-0DE4-217CFFAA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49"/>
            <a:ext cx="10515600" cy="1736124"/>
          </a:xfrm>
        </p:spPr>
        <p:txBody>
          <a:bodyPr/>
          <a:lstStyle/>
          <a:p>
            <a:pPr algn="ctr"/>
            <a:r>
              <a:rPr lang="fr-FR" dirty="0" err="1"/>
              <a:t>LocalStorage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resist</a:t>
            </a:r>
            <a:r>
              <a:rPr lang="fr-FR" dirty="0"/>
              <a:t> to a Close Browser Tab + Re-Open</a:t>
            </a:r>
            <a:br>
              <a:rPr lang="fr-FR" dirty="0"/>
            </a:br>
            <a:r>
              <a:rPr lang="fr-FR" dirty="0"/>
              <a:t>( != </a:t>
            </a:r>
            <a:r>
              <a:rPr lang="fr-FR" dirty="0" err="1"/>
              <a:t>SessionStorage</a:t>
            </a:r>
            <a:r>
              <a:rPr lang="fr-FR" dirty="0"/>
              <a:t>, </a:t>
            </a:r>
            <a:r>
              <a:rPr lang="fr-FR" dirty="0" err="1"/>
              <a:t>purged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06D8-B7DE-1FDD-D0C4-DCC359B0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734086"/>
            <a:ext cx="11812024" cy="3589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7F26CE-E1AB-64AE-D096-E4D507E58C29}"/>
              </a:ext>
            </a:extLst>
          </p:cNvPr>
          <p:cNvSpPr/>
          <p:nvPr/>
        </p:nvSpPr>
        <p:spPr>
          <a:xfrm>
            <a:off x="5121876" y="5850926"/>
            <a:ext cx="667265" cy="216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F8862-18A4-E50D-D39F-5984F768CA96}"/>
              </a:ext>
            </a:extLst>
          </p:cNvPr>
          <p:cNvSpPr txBox="1"/>
          <p:nvPr/>
        </p:nvSpPr>
        <p:spPr>
          <a:xfrm>
            <a:off x="945292" y="2304535"/>
            <a:ext cx="104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Closed</a:t>
            </a:r>
            <a:r>
              <a:rPr lang="fr-FR" dirty="0"/>
              <a:t> + re-</a:t>
            </a:r>
            <a:r>
              <a:rPr lang="fr-FR" dirty="0" err="1"/>
              <a:t>Opened</a:t>
            </a:r>
            <a:r>
              <a:rPr lang="fr-FR" dirty="0"/>
              <a:t> Tab =&gt; </a:t>
            </a:r>
            <a:r>
              <a:rPr lang="fr-FR" dirty="0" err="1"/>
              <a:t>still</a:t>
            </a:r>
            <a:r>
              <a:rPr lang="fr-FR" dirty="0"/>
              <a:t> "</a:t>
            </a:r>
            <a:r>
              <a:rPr lang="fr-FR" dirty="0" err="1"/>
              <a:t>logged</a:t>
            </a:r>
            <a:r>
              <a:rPr lang="fr-FR" dirty="0"/>
              <a:t>-in"   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resist</a:t>
            </a:r>
            <a:r>
              <a:rPr lang="fr-FR" dirty="0"/>
              <a:t> to </a:t>
            </a:r>
            <a:r>
              <a:rPr lang="fr-FR" dirty="0" err="1"/>
              <a:t>Quit</a:t>
            </a:r>
            <a:r>
              <a:rPr lang="fr-FR" dirty="0"/>
              <a:t> Browser application,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reopen</a:t>
            </a:r>
            <a:r>
              <a:rPr lang="fr-FR" dirty="0"/>
              <a:t> Tab)</a:t>
            </a:r>
          </a:p>
        </p:txBody>
      </p:sp>
    </p:spTree>
    <p:extLst>
      <p:ext uri="{BB962C8B-B14F-4D97-AF65-F5344CB8AC3E}">
        <p14:creationId xmlns:p14="http://schemas.microsoft.com/office/powerpoint/2010/main" val="84557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E288-63E5-6FB0-E628-D2AE59B7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5612"/>
          </a:xfrm>
        </p:spPr>
        <p:txBody>
          <a:bodyPr/>
          <a:lstStyle/>
          <a:p>
            <a:pPr algn="ctr"/>
            <a:r>
              <a:rPr lang="fr-FR" dirty="0" err="1"/>
              <a:t>SessionStorage</a:t>
            </a:r>
            <a:r>
              <a:rPr lang="fr-FR" dirty="0"/>
              <a:t> =&gt; auto purge on Close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A9BB9-166E-1E9F-8D44-F4A3AAE5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69" y="1806678"/>
            <a:ext cx="9341939" cy="505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0D941-ED46-83F4-05E3-318D09AC4350}"/>
              </a:ext>
            </a:extLst>
          </p:cNvPr>
          <p:cNvSpPr txBox="1"/>
          <p:nvPr/>
        </p:nvSpPr>
        <p:spPr>
          <a:xfrm>
            <a:off x="838200" y="1160347"/>
            <a:ext cx="9477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Close Tab =&gt; </a:t>
            </a:r>
            <a:r>
              <a:rPr lang="fr-FR" dirty="0" err="1"/>
              <a:t>even</a:t>
            </a:r>
            <a:r>
              <a:rPr lang="fr-FR" dirty="0"/>
              <a:t> Chrome Dev Tools panel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endParaRPr lang="fr-FR" dirty="0"/>
          </a:p>
          <a:p>
            <a:r>
              <a:rPr lang="fr-FR" dirty="0"/>
              <a:t>Re-Open new tab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URL =&gt; </a:t>
            </a:r>
            <a:r>
              <a:rPr lang="fr-FR" dirty="0" err="1"/>
              <a:t>then</a:t>
            </a:r>
            <a:r>
              <a:rPr lang="fr-FR" dirty="0"/>
              <a:t> re-open Chrome Dev Tools =&gt; </a:t>
            </a:r>
            <a:r>
              <a:rPr lang="fr-FR" dirty="0" err="1"/>
              <a:t>SessionStorage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cleared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D047E-C599-F049-251A-B72ABA99DFD0}"/>
              </a:ext>
            </a:extLst>
          </p:cNvPr>
          <p:cNvSpPr/>
          <p:nvPr/>
        </p:nvSpPr>
        <p:spPr>
          <a:xfrm>
            <a:off x="3194222" y="2193323"/>
            <a:ext cx="864973" cy="197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3A5E5-BF0B-13D9-BFF0-FF0EDE4B3CC4}"/>
              </a:ext>
            </a:extLst>
          </p:cNvPr>
          <p:cNvSpPr/>
          <p:nvPr/>
        </p:nvSpPr>
        <p:spPr>
          <a:xfrm>
            <a:off x="3886201" y="1806678"/>
            <a:ext cx="265670" cy="24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F4B52-7A37-897C-2D7C-C9B2F62F9C00}"/>
              </a:ext>
            </a:extLst>
          </p:cNvPr>
          <p:cNvSpPr/>
          <p:nvPr/>
        </p:nvSpPr>
        <p:spPr>
          <a:xfrm>
            <a:off x="3061387" y="6327190"/>
            <a:ext cx="1553862" cy="394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D947C-26A0-C334-EB50-268AFD2FF0DD}"/>
              </a:ext>
            </a:extLst>
          </p:cNvPr>
          <p:cNvSpPr/>
          <p:nvPr/>
        </p:nvSpPr>
        <p:spPr>
          <a:xfrm>
            <a:off x="5444129" y="5697653"/>
            <a:ext cx="1469475" cy="75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1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F04-ED5B-360E-8B86-7BB05066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22621"/>
          </a:xfrm>
        </p:spPr>
        <p:txBody>
          <a:bodyPr/>
          <a:lstStyle/>
          <a:p>
            <a:pPr algn="ctr"/>
            <a:r>
              <a:rPr lang="fr-FR" dirty="0"/>
              <a:t>On </a:t>
            </a:r>
            <a:r>
              <a:rPr lang="fr-FR" dirty="0" err="1"/>
              <a:t>Sign</a:t>
            </a:r>
            <a:r>
              <a:rPr lang="fr-FR" dirty="0"/>
              <a:t>-Out </a:t>
            </a:r>
            <a:br>
              <a:rPr lang="fr-FR" dirty="0"/>
            </a:br>
            <a:r>
              <a:rPr lang="fr-FR" dirty="0"/>
              <a:t>=&gt; All Security information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cleared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(Local + Session)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955B8-CE96-7C37-6946-0E9ABAF4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16" y="2174233"/>
            <a:ext cx="5182049" cy="95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E4D89-A142-78CE-AD50-0614FE33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94" y="3429000"/>
            <a:ext cx="8782811" cy="329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239A2-F31B-C2F6-8F7F-E57634B3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887" y="1277006"/>
            <a:ext cx="2122354" cy="16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40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866D-D51C-886A-DFA9-1E154752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097" y="2428703"/>
            <a:ext cx="10515600" cy="1325563"/>
          </a:xfrm>
        </p:spPr>
        <p:txBody>
          <a:bodyPr/>
          <a:lstStyle/>
          <a:p>
            <a:r>
              <a:rPr lang="fr-FR" dirty="0"/>
              <a:t>Passing JWT back in Http </a:t>
            </a:r>
            <a:r>
              <a:rPr lang="fr-FR" dirty="0" err="1"/>
              <a:t>Rest</a:t>
            </a:r>
            <a:r>
              <a:rPr lang="fr-FR" dirty="0"/>
              <a:t> API Calls</a:t>
            </a:r>
          </a:p>
        </p:txBody>
      </p:sp>
    </p:spTree>
    <p:extLst>
      <p:ext uri="{BB962C8B-B14F-4D97-AF65-F5344CB8AC3E}">
        <p14:creationId xmlns:p14="http://schemas.microsoft.com/office/powerpoint/2010/main" val="1361555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3AD3-B86E-C469-C67B-2A5990F5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26176-B010-955C-F851-8B85A2A0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4" y="1280786"/>
            <a:ext cx="10357022" cy="51314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619DC1-CC3B-B1E0-9DBD-AEA31CA184E8}"/>
              </a:ext>
            </a:extLst>
          </p:cNvPr>
          <p:cNvSpPr/>
          <p:nvPr/>
        </p:nvSpPr>
        <p:spPr>
          <a:xfrm>
            <a:off x="3574192" y="4322474"/>
            <a:ext cx="1195516" cy="23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F3F20-2C71-3E77-C829-65522F35C818}"/>
              </a:ext>
            </a:extLst>
          </p:cNvPr>
          <p:cNvSpPr/>
          <p:nvPr/>
        </p:nvSpPr>
        <p:spPr>
          <a:xfrm>
            <a:off x="3574192" y="5203922"/>
            <a:ext cx="1195516" cy="23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F6F53-9BC1-092B-FEA4-C436AB406DC4}"/>
              </a:ext>
            </a:extLst>
          </p:cNvPr>
          <p:cNvSpPr/>
          <p:nvPr/>
        </p:nvSpPr>
        <p:spPr>
          <a:xfrm>
            <a:off x="5802527" y="5203922"/>
            <a:ext cx="5473013" cy="76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10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/>
              <a:t>Start </a:t>
            </a:r>
            <a:r>
              <a:rPr lang="fr-FR" dirty="0" err="1"/>
              <a:t>Generating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81975-340B-6A55-8D91-A5A16915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2990850"/>
            <a:ext cx="9763125" cy="87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D9C5C-6881-366C-96CA-8154C83F0CD4}"/>
              </a:ext>
            </a:extLst>
          </p:cNvPr>
          <p:cNvSpPr txBox="1"/>
          <p:nvPr/>
        </p:nvSpPr>
        <p:spPr>
          <a:xfrm>
            <a:off x="702527" y="4906537"/>
            <a:ext cx="5809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Generating</a:t>
            </a:r>
            <a:r>
              <a:rPr lang="fr-FR" dirty="0"/>
              <a:t> a RSA Key pair, for </a:t>
            </a:r>
            <a:r>
              <a:rPr lang="fr-FR" dirty="0" err="1"/>
              <a:t>exposing</a:t>
            </a:r>
            <a:r>
              <a:rPr lang="fr-FR" dirty="0"/>
              <a:t> https </a:t>
            </a:r>
            <a:r>
              <a:rPr lang="fr-FR" dirty="0" err="1"/>
              <a:t>instead</a:t>
            </a:r>
            <a:r>
              <a:rPr lang="fr-FR" dirty="0"/>
              <a:t> of http</a:t>
            </a:r>
            <a:br>
              <a:rPr lang="fr-FR" dirty="0"/>
            </a:br>
            <a:endParaRPr lang="fr-FR" dirty="0"/>
          </a:p>
          <a:p>
            <a:r>
              <a:rPr lang="fr-FR" dirty="0"/>
              <a:t>( but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86121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CE09-462A-A026-42D5-736F92F3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Header "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${</a:t>
            </a:r>
            <a:r>
              <a:rPr lang="fr-FR" dirty="0" err="1"/>
              <a:t>token</a:t>
            </a:r>
            <a:r>
              <a:rPr lang="fr-FR" dirty="0"/>
              <a:t>}"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43DCD-4585-76E8-1272-465CFFA70CF0}"/>
              </a:ext>
            </a:extLst>
          </p:cNvPr>
          <p:cNvSpPr txBox="1"/>
          <p:nvPr/>
        </p:nvSpPr>
        <p:spPr>
          <a:xfrm>
            <a:off x="1130643" y="3280718"/>
            <a:ext cx="10418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All </a:t>
            </a:r>
            <a:r>
              <a:rPr lang="fr-FR" sz="2800" dirty="0" err="1"/>
              <a:t>Rest</a:t>
            </a:r>
            <a:r>
              <a:rPr lang="fr-FR" sz="2800" dirty="0"/>
              <a:t> API calls are </a:t>
            </a:r>
            <a:r>
              <a:rPr lang="fr-FR" sz="2800" dirty="0" err="1"/>
              <a:t>Authenticated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Http Header "</a:t>
            </a:r>
            <a:r>
              <a:rPr lang="fr-FR" sz="2800" dirty="0" err="1"/>
              <a:t>Authorization</a:t>
            </a:r>
            <a:r>
              <a:rPr lang="fr-FR" sz="2800" dirty="0"/>
              <a:t>",</a:t>
            </a:r>
          </a:p>
          <a:p>
            <a:r>
              <a:rPr lang="fr-FR" sz="2800" dirty="0" err="1"/>
              <a:t>containing</a:t>
            </a:r>
            <a:r>
              <a:rPr lang="fr-FR" sz="2800" dirty="0"/>
              <a:t> a </a:t>
            </a:r>
            <a:r>
              <a:rPr lang="fr-FR" sz="2800" dirty="0" err="1"/>
              <a:t>Bearer</a:t>
            </a:r>
            <a:r>
              <a:rPr lang="fr-FR" sz="2800" dirty="0"/>
              <a:t>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15357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55CB-D4FC-FEE9-D566-EDA49805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Check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2B2C-1E5B-2630-1C61-6AA45491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76" y="1852853"/>
            <a:ext cx="8630398" cy="4560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D99CC-8F2E-4DB8-294B-1522786413EB}"/>
              </a:ext>
            </a:extLst>
          </p:cNvPr>
          <p:cNvSpPr/>
          <p:nvPr/>
        </p:nvSpPr>
        <p:spPr>
          <a:xfrm>
            <a:off x="2208769" y="5440761"/>
            <a:ext cx="1788641" cy="255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9F6D-4105-7B04-C553-9816B6D11462}"/>
              </a:ext>
            </a:extLst>
          </p:cNvPr>
          <p:cNvSpPr/>
          <p:nvPr/>
        </p:nvSpPr>
        <p:spPr>
          <a:xfrm>
            <a:off x="4046838" y="4930346"/>
            <a:ext cx="1705231" cy="2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979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718D-C833-1668-D358-63BF6848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Full </a:t>
            </a:r>
            <a:r>
              <a:rPr lang="fr-FR" dirty="0" err="1"/>
              <a:t>Curl</a:t>
            </a:r>
            <a:r>
              <a:rPr lang="fr-FR" dirty="0"/>
              <a:t> Command ... can </a:t>
            </a:r>
            <a:r>
              <a:rPr lang="fr-FR" dirty="0" err="1"/>
              <a:t>simplify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A15A5-D846-DC12-C2D8-83A92F347C5D}"/>
              </a:ext>
            </a:extLst>
          </p:cNvPr>
          <p:cNvSpPr txBox="1"/>
          <p:nvPr/>
        </p:nvSpPr>
        <p:spPr>
          <a:xfrm>
            <a:off x="278027" y="1816443"/>
            <a:ext cx="476961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curl</a:t>
            </a:r>
            <a:r>
              <a:rPr lang="fr-FR" dirty="0"/>
              <a:t> 'http://localhost:9000/management/</a:t>
            </a:r>
            <a:r>
              <a:rPr lang="fr-FR" dirty="0" err="1"/>
              <a:t>health</a:t>
            </a:r>
            <a:r>
              <a:rPr lang="fr-FR" dirty="0"/>
              <a:t>' \</a:t>
            </a:r>
          </a:p>
          <a:p>
            <a:r>
              <a:rPr lang="fr-FR" dirty="0"/>
              <a:t>  -H '</a:t>
            </a:r>
            <a:r>
              <a:rPr lang="fr-FR" dirty="0" err="1"/>
              <a:t>Accept</a:t>
            </a:r>
            <a:r>
              <a:rPr lang="fr-FR" dirty="0"/>
              <a:t>: application/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/plain, */*' \</a:t>
            </a:r>
          </a:p>
          <a:p>
            <a:r>
              <a:rPr lang="fr-FR" dirty="0"/>
              <a:t>  -H '</a:t>
            </a:r>
            <a:r>
              <a:rPr lang="fr-FR" dirty="0" err="1"/>
              <a:t>Accept-Language</a:t>
            </a:r>
            <a:r>
              <a:rPr lang="fr-FR" dirty="0"/>
              <a:t>: </a:t>
            </a:r>
            <a:r>
              <a:rPr lang="fr-FR" dirty="0" err="1"/>
              <a:t>en,fr-FR;q</a:t>
            </a:r>
            <a:r>
              <a:rPr lang="fr-FR" dirty="0"/>
              <a:t>=0.9,fr;q=0.8,en-FR;q=0.7,en-US;q=0.6' \</a:t>
            </a:r>
          </a:p>
          <a:p>
            <a:r>
              <a:rPr lang="fr-FR" dirty="0"/>
              <a:t>  -H '</a:t>
            </a:r>
            <a:r>
              <a:rPr lang="fr-FR" dirty="0" err="1"/>
              <a:t>Authorization</a:t>
            </a:r>
            <a:r>
              <a:rPr lang="fr-FR" dirty="0"/>
              <a:t>: </a:t>
            </a:r>
            <a:r>
              <a:rPr lang="fr-FR" dirty="0" err="1"/>
              <a:t>Bearer</a:t>
            </a:r>
            <a:r>
              <a:rPr lang="fr-FR" dirty="0"/>
              <a:t> eyJhbGciOiJIUzUxMiJ9.eyJzdWIiOiJhZG1pbiIsImV4cCI6MTczMjExOTMwMCwiYXV0aCI6IlJPTEVfQURNSU4gUk9MRV9VU0VSIiwiaWF0IjoxNzMyMDMyOTAwfQ.G9uNF_VPgAjUsO86TlnRo-ihqvB62Ql_6vSfr6hr_f2BQPhofB7D6XQTLqe6O001lhQCHCvmuIJOjPh8ZbELuQ' \</a:t>
            </a:r>
          </a:p>
          <a:p>
            <a:r>
              <a:rPr lang="fr-FR" dirty="0"/>
              <a:t>  -H 'Connection: </a:t>
            </a:r>
            <a:r>
              <a:rPr lang="fr-FR" dirty="0" err="1"/>
              <a:t>keep</a:t>
            </a:r>
            <a:r>
              <a:rPr lang="fr-FR" dirty="0"/>
              <a:t>-alive' \</a:t>
            </a:r>
          </a:p>
          <a:p>
            <a:r>
              <a:rPr lang="fr-FR" dirty="0"/>
              <a:t>  -H 'Cookie: </a:t>
            </a:r>
            <a:r>
              <a:rPr lang="fr-FR" dirty="0" err="1"/>
              <a:t>shellInABox</a:t>
            </a:r>
            <a:r>
              <a:rPr lang="fr-FR" dirty="0"/>
              <a:t>=3:101010; username-localhost-8888="2|1:0|10:1729931560|23:username-localhost-8888|192:eyJ1c2VybmFtZSI6ICJiODY1Y2JmMjdjMDA0MmU1OTIzMDRjM2FkMDlhZGI2MiIsICJuYW1lIjogIkFub255bW91cyBFbGFyYSIsICJkaXNwbGF5X25hbWUiOiAiQW5vbnltb3VzIEVsYXJhIiwgImluaXRpYWxzIjogIkFFIiwgImNvbG9yIjogbnVsbH0=|f903b8b6109cb4119762524f861461c7e4a21a4342679e640fd598be87edb95d"; _</a:t>
            </a:r>
            <a:r>
              <a:rPr lang="fr-FR" dirty="0" err="1"/>
              <a:t>xsrf</a:t>
            </a:r>
            <a:r>
              <a:rPr lang="fr-FR" dirty="0"/>
              <a:t>=2|dc7823e1|02bf7e8cc9e6846a2ae45bbce25a0d92|1729931560' \</a:t>
            </a:r>
          </a:p>
          <a:p>
            <a:r>
              <a:rPr lang="fr-FR" dirty="0"/>
              <a:t>  -H '</a:t>
            </a:r>
            <a:r>
              <a:rPr lang="fr-FR" dirty="0" err="1"/>
              <a:t>Referer</a:t>
            </a:r>
            <a:r>
              <a:rPr lang="fr-FR" dirty="0"/>
              <a:t>: http://localhost:9000/admin/health'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-Dest: </a:t>
            </a:r>
            <a:r>
              <a:rPr lang="fr-FR" dirty="0" err="1"/>
              <a:t>empty</a:t>
            </a:r>
            <a:r>
              <a:rPr lang="fr-FR" dirty="0"/>
              <a:t>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-Mode: cors' \</a:t>
            </a:r>
          </a:p>
          <a:p>
            <a:r>
              <a:rPr lang="fr-FR" dirty="0"/>
              <a:t>  -H 'Sec-</a:t>
            </a:r>
            <a:r>
              <a:rPr lang="fr-FR" dirty="0" err="1"/>
              <a:t>Fetch</a:t>
            </a:r>
            <a:r>
              <a:rPr lang="fr-FR" dirty="0"/>
              <a:t>-Site: </a:t>
            </a:r>
            <a:r>
              <a:rPr lang="fr-FR" dirty="0" err="1"/>
              <a:t>same-origin</a:t>
            </a:r>
            <a:r>
              <a:rPr lang="fr-FR" dirty="0"/>
              <a:t>' \</a:t>
            </a:r>
          </a:p>
          <a:p>
            <a:r>
              <a:rPr lang="fr-FR" dirty="0"/>
              <a:t>  -H 'User-Agent: Mozilla/5.0 (Windows NT 10.0; Win64; x64) </a:t>
            </a:r>
            <a:r>
              <a:rPr lang="fr-FR" dirty="0" err="1"/>
              <a:t>AppleWebKit</a:t>
            </a:r>
            <a:r>
              <a:rPr lang="fr-FR" dirty="0"/>
              <a:t>/537.36 (KHTML, like Gecko) Chrome/131.0.0.0 Safari/537.36'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: "Google </a:t>
            </a:r>
            <a:r>
              <a:rPr lang="fr-FR" dirty="0" err="1"/>
              <a:t>Chrome";v</a:t>
            </a:r>
            <a:r>
              <a:rPr lang="fr-FR" dirty="0"/>
              <a:t>="131", "</a:t>
            </a:r>
            <a:r>
              <a:rPr lang="fr-FR" dirty="0" err="1"/>
              <a:t>Chromium</a:t>
            </a:r>
            <a:r>
              <a:rPr lang="fr-FR" dirty="0"/>
              <a:t>";v="131", "</a:t>
            </a:r>
            <a:r>
              <a:rPr lang="fr-FR" dirty="0" err="1"/>
              <a:t>Not_A</a:t>
            </a:r>
            <a:r>
              <a:rPr lang="fr-FR" dirty="0"/>
              <a:t> </a:t>
            </a:r>
            <a:r>
              <a:rPr lang="fr-FR" dirty="0" err="1"/>
              <a:t>Brand";v</a:t>
            </a:r>
            <a:r>
              <a:rPr lang="fr-FR" dirty="0"/>
              <a:t>="24"'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-mobile: ?0' \</a:t>
            </a:r>
          </a:p>
          <a:p>
            <a:r>
              <a:rPr lang="fr-FR" dirty="0"/>
              <a:t>  -H 'sec-</a:t>
            </a:r>
            <a:r>
              <a:rPr lang="fr-FR" dirty="0" err="1"/>
              <a:t>ch</a:t>
            </a:r>
            <a:r>
              <a:rPr lang="fr-FR" dirty="0"/>
              <a:t>-</a:t>
            </a:r>
            <a:r>
              <a:rPr lang="fr-FR" dirty="0" err="1"/>
              <a:t>ua</a:t>
            </a:r>
            <a:r>
              <a:rPr lang="fr-FR" dirty="0"/>
              <a:t>-platform: "Windows"'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5EC8D-5F8B-A054-DF7D-8D9B8B0CFF1F}"/>
              </a:ext>
            </a:extLst>
          </p:cNvPr>
          <p:cNvSpPr/>
          <p:nvPr/>
        </p:nvSpPr>
        <p:spPr>
          <a:xfrm>
            <a:off x="355255" y="2672848"/>
            <a:ext cx="11836745" cy="323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B192E-64AE-C574-3C18-B0C3D3D4F1F7}"/>
              </a:ext>
            </a:extLst>
          </p:cNvPr>
          <p:cNvSpPr/>
          <p:nvPr/>
        </p:nvSpPr>
        <p:spPr>
          <a:xfrm>
            <a:off x="355255" y="1808206"/>
            <a:ext cx="4544200" cy="323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788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D7B0-A1BD-2FE4-2A07-64C311A5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0898"/>
          </a:xfrm>
        </p:spPr>
        <p:txBody>
          <a:bodyPr/>
          <a:lstStyle/>
          <a:p>
            <a:pPr algn="ctr"/>
            <a:r>
              <a:rPr lang="fr-FR" dirty="0"/>
              <a:t>Check </a:t>
            </a:r>
            <a:r>
              <a:rPr lang="fr-FR" dirty="0" err="1"/>
              <a:t>Minimalist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5E14-AE09-0DE9-9EB5-409FAB75A352}"/>
              </a:ext>
            </a:extLst>
          </p:cNvPr>
          <p:cNvSpPr txBox="1"/>
          <p:nvPr/>
        </p:nvSpPr>
        <p:spPr>
          <a:xfrm>
            <a:off x="1768560" y="1846468"/>
            <a:ext cx="9754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token</a:t>
            </a:r>
            <a:r>
              <a:rPr lang="fr-FR" sz="2000" b="1" dirty="0"/>
              <a:t>="..."</a:t>
            </a:r>
          </a:p>
          <a:p>
            <a:r>
              <a:rPr lang="fr-FR" sz="2000" b="1" dirty="0" err="1"/>
              <a:t>curl</a:t>
            </a:r>
            <a:r>
              <a:rPr lang="fr-FR" sz="2000" b="1" dirty="0"/>
              <a:t> </a:t>
            </a:r>
            <a:r>
              <a:rPr lang="fr-FR" sz="2000" dirty="0"/>
              <a:t>'http://localhost:9000/management/</a:t>
            </a:r>
            <a:r>
              <a:rPr lang="fr-FR" sz="2000" dirty="0" err="1"/>
              <a:t>health</a:t>
            </a:r>
            <a:r>
              <a:rPr lang="fr-FR" sz="2000" dirty="0"/>
              <a:t>' </a:t>
            </a:r>
            <a:r>
              <a:rPr lang="fr-FR" sz="2000" b="1" dirty="0"/>
              <a:t>-H "</a:t>
            </a:r>
            <a:r>
              <a:rPr lang="fr-FR" sz="2000" b="1" dirty="0" err="1"/>
              <a:t>Authorization</a:t>
            </a:r>
            <a:r>
              <a:rPr lang="fr-FR" sz="2000" b="1" dirty="0"/>
              <a:t>: </a:t>
            </a:r>
            <a:r>
              <a:rPr lang="fr-FR" sz="2000" b="1" dirty="0" err="1"/>
              <a:t>Bearer</a:t>
            </a:r>
            <a:r>
              <a:rPr lang="fr-FR" sz="2000" b="1" dirty="0"/>
              <a:t> ${</a:t>
            </a:r>
            <a:r>
              <a:rPr lang="fr-FR" sz="2000" b="1" dirty="0" err="1"/>
              <a:t>token</a:t>
            </a:r>
            <a:r>
              <a:rPr lang="fr-FR" sz="2000" b="1" dirty="0"/>
              <a:t>}"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6716E-9606-A1F0-FD4E-E38729C5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1" y="3286320"/>
            <a:ext cx="11081819" cy="2216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40A5D5-EF26-9681-134B-3905F2C93226}"/>
              </a:ext>
            </a:extLst>
          </p:cNvPr>
          <p:cNvSpPr/>
          <p:nvPr/>
        </p:nvSpPr>
        <p:spPr>
          <a:xfrm>
            <a:off x="862912" y="4504037"/>
            <a:ext cx="9621795" cy="21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8C6F9-2895-DB98-8FF6-E1D62D77D4CE}"/>
              </a:ext>
            </a:extLst>
          </p:cNvPr>
          <p:cNvSpPr/>
          <p:nvPr/>
        </p:nvSpPr>
        <p:spPr>
          <a:xfrm>
            <a:off x="838200" y="3548641"/>
            <a:ext cx="930360" cy="21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7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C157-8C61-04A7-A9E5-4607532A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1281"/>
          </a:xfrm>
        </p:spPr>
        <p:txBody>
          <a:bodyPr/>
          <a:lstStyle/>
          <a:p>
            <a:pPr algn="ctr"/>
            <a:r>
              <a:rPr lang="fr-FR" dirty="0" err="1"/>
              <a:t>HttpClient</a:t>
            </a:r>
            <a:r>
              <a:rPr lang="fr-FR" dirty="0"/>
              <a:t> Code in </a:t>
            </a:r>
            <a:r>
              <a:rPr lang="fr-FR" dirty="0" err="1"/>
              <a:t>Angular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NO extra Code for Header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E4C8-39F0-39DB-7F21-D015DFFC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84" y="2123962"/>
            <a:ext cx="9011431" cy="2610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2DEC8-61C2-009A-EE89-A5661E4CE322}"/>
              </a:ext>
            </a:extLst>
          </p:cNvPr>
          <p:cNvSpPr/>
          <p:nvPr/>
        </p:nvSpPr>
        <p:spPr>
          <a:xfrm>
            <a:off x="3462981" y="4281618"/>
            <a:ext cx="830992" cy="29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66449-ECD9-32A2-321A-9B9FAECE396D}"/>
              </a:ext>
            </a:extLst>
          </p:cNvPr>
          <p:cNvSpPr/>
          <p:nvPr/>
        </p:nvSpPr>
        <p:spPr>
          <a:xfrm>
            <a:off x="3734830" y="3382866"/>
            <a:ext cx="2987246" cy="231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33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898A-8F29-4EFF-BBB9-7C78715C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HttpClient</a:t>
            </a:r>
            <a:r>
              <a:rPr lang="fr-FR" dirty="0"/>
              <a:t> ... </a:t>
            </a:r>
            <a:r>
              <a:rPr lang="fr-FR" dirty="0" err="1"/>
              <a:t>using</a:t>
            </a:r>
            <a:r>
              <a:rPr lang="fr-FR" dirty="0"/>
              <a:t> Http </a:t>
            </a:r>
            <a:r>
              <a:rPr lang="fr-FR" dirty="0" err="1"/>
              <a:t>Interceptors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DB65F-7F65-7D53-E23D-2C8BBF0C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19" y="1738260"/>
            <a:ext cx="8199831" cy="4172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42A74-897E-9416-7E3C-DBF963B8BB07}"/>
              </a:ext>
            </a:extLst>
          </p:cNvPr>
          <p:cNvSpPr/>
          <p:nvPr/>
        </p:nvSpPr>
        <p:spPr>
          <a:xfrm>
            <a:off x="3351770" y="3824416"/>
            <a:ext cx="3673046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14D78-257A-BE68-801A-8EDCEF2AD286}"/>
              </a:ext>
            </a:extLst>
          </p:cNvPr>
          <p:cNvSpPr/>
          <p:nvPr/>
        </p:nvSpPr>
        <p:spPr>
          <a:xfrm>
            <a:off x="3351770" y="4738818"/>
            <a:ext cx="2097560" cy="302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812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1A2F-0181-9AA7-F11C-DB3FFA2F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List of </a:t>
            </a:r>
            <a:r>
              <a:rPr lang="fr-FR" dirty="0" err="1"/>
              <a:t>Dependency</a:t>
            </a:r>
            <a:r>
              <a:rPr lang="fr-FR" dirty="0"/>
              <a:t> </a:t>
            </a:r>
            <a:r>
              <a:rPr lang="fr-FR" dirty="0" err="1"/>
              <a:t>Injected</a:t>
            </a:r>
            <a:r>
              <a:rPr lang="fr-FR" dirty="0"/>
              <a:t> </a:t>
            </a:r>
            <a:r>
              <a:rPr lang="fr-FR" dirty="0" err="1"/>
              <a:t>HttpInterceptors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CF4EE-00EE-A864-ADF7-93C377ED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0" y="944939"/>
            <a:ext cx="6551607" cy="5838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D0C5F8-1462-877B-BDB6-54F071C5ED98}"/>
              </a:ext>
            </a:extLst>
          </p:cNvPr>
          <p:cNvSpPr/>
          <p:nvPr/>
        </p:nvSpPr>
        <p:spPr>
          <a:xfrm>
            <a:off x="3728652" y="2916194"/>
            <a:ext cx="1992527" cy="413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248C1-E4CC-968C-22D7-FE6A6CA1365F}"/>
              </a:ext>
            </a:extLst>
          </p:cNvPr>
          <p:cNvSpPr txBox="1"/>
          <p:nvPr/>
        </p:nvSpPr>
        <p:spPr>
          <a:xfrm>
            <a:off x="592581" y="2730843"/>
            <a:ext cx="2032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Interceptor</a:t>
            </a:r>
            <a:r>
              <a:rPr lang="fr-FR" dirty="0"/>
              <a:t> for </a:t>
            </a:r>
          </a:p>
          <a:p>
            <a:r>
              <a:rPr lang="fr-FR" dirty="0" err="1"/>
              <a:t>adding</a:t>
            </a:r>
            <a:r>
              <a:rPr lang="fr-FR" dirty="0"/>
              <a:t> Http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A66DA-1E38-3E6D-71B8-D3165AD1791C}"/>
              </a:ext>
            </a:extLst>
          </p:cNvPr>
          <p:cNvSpPr txBox="1"/>
          <p:nvPr/>
        </p:nvSpPr>
        <p:spPr>
          <a:xfrm>
            <a:off x="592581" y="4434016"/>
            <a:ext cx="2298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Interceptors</a:t>
            </a:r>
            <a:r>
              <a:rPr lang="fr-FR" dirty="0"/>
              <a:t>, </a:t>
            </a:r>
          </a:p>
          <a:p>
            <a:r>
              <a:rPr lang="fr-FR" dirty="0"/>
              <a:t>for </a:t>
            </a:r>
            <a:r>
              <a:rPr lang="fr-FR" dirty="0" err="1"/>
              <a:t>renewing</a:t>
            </a:r>
            <a:r>
              <a:rPr lang="fr-FR" dirty="0"/>
              <a:t>,</a:t>
            </a:r>
          </a:p>
          <a:p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,</a:t>
            </a:r>
          </a:p>
          <a:p>
            <a:r>
              <a:rPr lang="fr-FR" dirty="0" err="1"/>
              <a:t>showing</a:t>
            </a:r>
            <a:r>
              <a:rPr lang="fr-FR" dirty="0"/>
              <a:t> notifications..</a:t>
            </a:r>
          </a:p>
        </p:txBody>
      </p:sp>
    </p:spTree>
    <p:extLst>
      <p:ext uri="{BB962C8B-B14F-4D97-AF65-F5344CB8AC3E}">
        <p14:creationId xmlns:p14="http://schemas.microsoft.com/office/powerpoint/2010/main" val="163162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DA2F-5A72-2BFF-2642-B812D329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77330"/>
          </a:xfrm>
        </p:spPr>
        <p:txBody>
          <a:bodyPr/>
          <a:lstStyle/>
          <a:p>
            <a:pPr algn="ctr"/>
            <a:r>
              <a:rPr lang="fr-FR" dirty="0" err="1"/>
              <a:t>AuthInterceptor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AF5E3-4F41-F537-050D-BAAA37D8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47" y="1222102"/>
            <a:ext cx="9449619" cy="5513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D18863-C389-E56F-5A5F-701B5F2CCB77}"/>
              </a:ext>
            </a:extLst>
          </p:cNvPr>
          <p:cNvSpPr/>
          <p:nvPr/>
        </p:nvSpPr>
        <p:spPr>
          <a:xfrm>
            <a:off x="3352289" y="5202195"/>
            <a:ext cx="2916194" cy="654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6165-172C-5EFC-0063-01406BE28A76}"/>
              </a:ext>
            </a:extLst>
          </p:cNvPr>
          <p:cNvSpPr txBox="1"/>
          <p:nvPr/>
        </p:nvSpPr>
        <p:spPr>
          <a:xfrm>
            <a:off x="85954" y="5067984"/>
            <a:ext cx="1746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Bearer</a:t>
            </a:r>
            <a:r>
              <a:rPr lang="fr-FR" dirty="0"/>
              <a:t> </a:t>
            </a:r>
          </a:p>
          <a:p>
            <a:r>
              <a:rPr lang="fr-FR" dirty="0"/>
              <a:t>JWT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for backend calls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9AD36-D483-583B-5968-086B7DFAD4B5}"/>
              </a:ext>
            </a:extLst>
          </p:cNvPr>
          <p:cNvSpPr txBox="1"/>
          <p:nvPr/>
        </p:nvSpPr>
        <p:spPr>
          <a:xfrm>
            <a:off x="27060" y="3237124"/>
            <a:ext cx="2076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for http </a:t>
            </a:r>
            <a:r>
              <a:rPr lang="fr-FR" dirty="0" err="1"/>
              <a:t>urls</a:t>
            </a:r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backend </a:t>
            </a:r>
          </a:p>
          <a:p>
            <a:r>
              <a:rPr lang="fr-FR" dirty="0"/>
              <a:t>Api server</a:t>
            </a:r>
          </a:p>
        </p:txBody>
      </p:sp>
    </p:spTree>
    <p:extLst>
      <p:ext uri="{BB962C8B-B14F-4D97-AF65-F5344CB8AC3E}">
        <p14:creationId xmlns:p14="http://schemas.microsoft.com/office/powerpoint/2010/main" val="2055546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D800-EF68-5405-34B5-94353CB9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6" y="2496066"/>
            <a:ext cx="10515600" cy="871150"/>
          </a:xfrm>
        </p:spPr>
        <p:txBody>
          <a:bodyPr/>
          <a:lstStyle/>
          <a:p>
            <a:pPr algn="ctr"/>
            <a:r>
              <a:rPr lang="fr-FR" dirty="0" err="1"/>
              <a:t>Displaying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Conditionaly</a:t>
            </a:r>
            <a:r>
              <a:rPr lang="fr-FR" dirty="0"/>
              <a:t> on </a:t>
            </a:r>
            <a:r>
              <a:rPr lang="fr-FR" dirty="0" err="1"/>
              <a:t>Authenticated</a:t>
            </a:r>
            <a:r>
              <a:rPr lang="fr-FR" dirty="0"/>
              <a:t> / </a:t>
            </a:r>
            <a:r>
              <a:rPr lang="fr-FR" dirty="0" err="1"/>
              <a:t>Authorized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064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3B08-A2C2-455F-DB13-8ADD0F3D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5914-4080-70E8-BDD7-7E97CCA3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@if (</a:t>
            </a:r>
            <a:r>
              <a:rPr lang="fr-FR" dirty="0" err="1"/>
              <a:t>account</a:t>
            </a:r>
            <a:r>
              <a:rPr lang="fr-FR" dirty="0"/>
              <a:t>()) { .. }  @else  { ..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0072-6B3E-D5E7-6799-02BA055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2" y="1216192"/>
            <a:ext cx="7856901" cy="5265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EE446E-6C6D-BBA8-4DBE-658A42BB0CE9}"/>
              </a:ext>
            </a:extLst>
          </p:cNvPr>
          <p:cNvSpPr/>
          <p:nvPr/>
        </p:nvSpPr>
        <p:spPr>
          <a:xfrm>
            <a:off x="3225114" y="2329249"/>
            <a:ext cx="2230394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95891-716E-A0C2-5225-1B0FA355DAFB}"/>
              </a:ext>
            </a:extLst>
          </p:cNvPr>
          <p:cNvSpPr/>
          <p:nvPr/>
        </p:nvSpPr>
        <p:spPr>
          <a:xfrm>
            <a:off x="3824416" y="3231292"/>
            <a:ext cx="4269260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1BFCB-15A4-9B0D-20E3-F2BD53AF5B48}"/>
              </a:ext>
            </a:extLst>
          </p:cNvPr>
          <p:cNvSpPr/>
          <p:nvPr/>
        </p:nvSpPr>
        <p:spPr>
          <a:xfrm>
            <a:off x="3179806" y="4188941"/>
            <a:ext cx="873210" cy="21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0FDCC-C8E2-85E4-0C2A-82628FC1E55D}"/>
              </a:ext>
            </a:extLst>
          </p:cNvPr>
          <p:cNvSpPr/>
          <p:nvPr/>
        </p:nvSpPr>
        <p:spPr>
          <a:xfrm>
            <a:off x="3616411" y="5106904"/>
            <a:ext cx="751703" cy="21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45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42E0-1986-1619-BFDE-82658AC9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06914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Finished</a:t>
            </a:r>
            <a:r>
              <a:rPr lang="fr-FR" dirty="0"/>
              <a:t> </a:t>
            </a:r>
            <a:r>
              <a:rPr lang="fr-FR" dirty="0" err="1"/>
              <a:t>Generating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B30FA-84AB-8A38-5161-F20B56D7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44" y="1438275"/>
            <a:ext cx="74580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4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B3E0-88F4-4C3C-11D6-3C1F591BE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D384-A682-AFAD-FA0C-9C75D14F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0961"/>
          </a:xfrm>
        </p:spPr>
        <p:txBody>
          <a:bodyPr/>
          <a:lstStyle/>
          <a:p>
            <a:pPr algn="ctr"/>
            <a:r>
              <a:rPr lang="fr-FR" dirty="0" err="1"/>
              <a:t>account</a:t>
            </a:r>
            <a:r>
              <a:rPr lang="fr-FR" dirty="0"/>
              <a:t>()  signal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accountService.getAuthenticationState</a:t>
            </a:r>
            <a:r>
              <a:rPr lang="fr-FR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6B2FD-CEC1-D400-6C55-69EFC0E4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38" y="1579473"/>
            <a:ext cx="6610923" cy="421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01F1BB-3068-98B5-9EEF-B026C4526CA7}"/>
              </a:ext>
            </a:extLst>
          </p:cNvPr>
          <p:cNvSpPr/>
          <p:nvPr/>
        </p:nvSpPr>
        <p:spPr>
          <a:xfrm>
            <a:off x="3478428" y="2792629"/>
            <a:ext cx="902042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E0D9B-14D0-E4DB-FBD1-A164BD280FED}"/>
              </a:ext>
            </a:extLst>
          </p:cNvPr>
          <p:cNvSpPr/>
          <p:nvPr/>
        </p:nvSpPr>
        <p:spPr>
          <a:xfrm>
            <a:off x="6209269" y="2792630"/>
            <a:ext cx="788771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585B1-9091-4747-2954-0F657DC94BFD}"/>
              </a:ext>
            </a:extLst>
          </p:cNvPr>
          <p:cNvSpPr/>
          <p:nvPr/>
        </p:nvSpPr>
        <p:spPr>
          <a:xfrm>
            <a:off x="6678827" y="5315598"/>
            <a:ext cx="2051222" cy="24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EC8D6B-3B61-8ED9-B0ED-034E78FB0907}"/>
              </a:ext>
            </a:extLst>
          </p:cNvPr>
          <p:cNvSpPr/>
          <p:nvPr/>
        </p:nvSpPr>
        <p:spPr>
          <a:xfrm>
            <a:off x="3731741" y="4639963"/>
            <a:ext cx="2255108" cy="4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113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2CB4-D3F8-D0A2-6243-EFEDD7E0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32E5-32BD-BF4C-8B30-978DD9BC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0"/>
            <a:ext cx="11856307" cy="1354709"/>
          </a:xfrm>
        </p:spPr>
        <p:txBody>
          <a:bodyPr/>
          <a:lstStyle/>
          <a:p>
            <a:pPr algn="ctr"/>
            <a:r>
              <a:rPr lang="fr-FR" dirty="0" err="1"/>
              <a:t>AccountService.authenticationState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http GET /api/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reponse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AE89F-947B-ED7A-0A53-7B22FB5C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37" y="1847335"/>
            <a:ext cx="6980525" cy="196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2383E-E278-31D5-8C86-B265F75C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28" y="4309902"/>
            <a:ext cx="5448772" cy="1600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908E7-4220-394B-A1B0-BF23420C3FE1}"/>
              </a:ext>
            </a:extLst>
          </p:cNvPr>
          <p:cNvSpPr txBox="1"/>
          <p:nvPr/>
        </p:nvSpPr>
        <p:spPr>
          <a:xfrm>
            <a:off x="304978" y="3625074"/>
            <a:ext cx="2163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authenticate</a:t>
            </a:r>
            <a:r>
              <a:rPr lang="fr-FR" dirty="0"/>
              <a:t>()</a:t>
            </a:r>
          </a:p>
          <a:p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849F3-D381-0794-A658-7D7A623ACD6A}"/>
              </a:ext>
            </a:extLst>
          </p:cNvPr>
          <p:cNvSpPr txBox="1"/>
          <p:nvPr/>
        </p:nvSpPr>
        <p:spPr>
          <a:xfrm>
            <a:off x="272936" y="4786905"/>
            <a:ext cx="27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location </a:t>
            </a:r>
            <a:r>
              <a:rPr lang="fr-FR" dirty="0" err="1"/>
              <a:t>where</a:t>
            </a:r>
            <a:r>
              <a:rPr lang="fr-FR" dirty="0"/>
              <a:t> </a:t>
            </a:r>
          </a:p>
          <a:p>
            <a:r>
              <a:rPr lang="fr-FR" dirty="0" err="1"/>
              <a:t>authenticationState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"set"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DDA68-C45C-8F40-9F70-C578D22F64E6}"/>
              </a:ext>
            </a:extLst>
          </p:cNvPr>
          <p:cNvSpPr/>
          <p:nvPr/>
        </p:nvSpPr>
        <p:spPr>
          <a:xfrm>
            <a:off x="4819135" y="3336324"/>
            <a:ext cx="3231291" cy="265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9632CF-18A9-2DC2-53F7-50B7C226E6B5}"/>
              </a:ext>
            </a:extLst>
          </p:cNvPr>
          <p:cNvSpPr/>
          <p:nvPr/>
        </p:nvSpPr>
        <p:spPr>
          <a:xfrm>
            <a:off x="3970638" y="4763530"/>
            <a:ext cx="2059460" cy="275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647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B198-2A3C-8E46-FECC-A0B38569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261E-A224-BB04-71DE-E557B898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3615"/>
          </a:xfrm>
        </p:spPr>
        <p:txBody>
          <a:bodyPr/>
          <a:lstStyle/>
          <a:p>
            <a:pPr algn="ctr"/>
            <a:r>
              <a:rPr lang="fr-FR" dirty="0" err="1"/>
              <a:t>Caching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Info </a:t>
            </a:r>
            <a:br>
              <a:rPr lang="fr-FR" dirty="0"/>
            </a:br>
            <a:r>
              <a:rPr lang="fr-FR" dirty="0"/>
              <a:t>of </a:t>
            </a:r>
            <a:r>
              <a:rPr lang="fr-FR" dirty="0" err="1"/>
              <a:t>current</a:t>
            </a:r>
            <a:r>
              <a:rPr lang="fr-FR" dirty="0"/>
              <a:t> User (</a:t>
            </a:r>
            <a:r>
              <a:rPr lang="fr-FR" dirty="0" err="1"/>
              <a:t>Bearer</a:t>
            </a:r>
            <a:r>
              <a:rPr lang="fr-FR" dirty="0"/>
              <a:t> of JWT)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0D761-C517-0DF0-08E4-48CC5955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18" y="1820782"/>
            <a:ext cx="5258256" cy="116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4BAC3-CB4A-FD87-1CCE-4A57A2A4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56" y="3403213"/>
            <a:ext cx="6885267" cy="1333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137DD-34D9-F872-167A-A77DDEAB909B}"/>
              </a:ext>
            </a:extLst>
          </p:cNvPr>
          <p:cNvSpPr txBox="1"/>
          <p:nvPr/>
        </p:nvSpPr>
        <p:spPr>
          <a:xfrm>
            <a:off x="4166465" y="3008407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code </a:t>
            </a:r>
            <a:r>
              <a:rPr lang="fr-FR" dirty="0" err="1"/>
              <a:t>ommited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13152-39F8-3762-BA33-D0610E86F739}"/>
              </a:ext>
            </a:extLst>
          </p:cNvPr>
          <p:cNvSpPr/>
          <p:nvPr/>
        </p:nvSpPr>
        <p:spPr>
          <a:xfrm>
            <a:off x="4427837" y="2264285"/>
            <a:ext cx="2800865" cy="23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CFFB6-2818-A771-260F-0D6943EFA630}"/>
              </a:ext>
            </a:extLst>
          </p:cNvPr>
          <p:cNvSpPr/>
          <p:nvPr/>
        </p:nvSpPr>
        <p:spPr>
          <a:xfrm>
            <a:off x="4742935" y="2740328"/>
            <a:ext cx="2325129" cy="23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D9820-20C9-0CC4-9051-CA620EF23A99}"/>
              </a:ext>
            </a:extLst>
          </p:cNvPr>
          <p:cNvSpPr txBox="1"/>
          <p:nvPr/>
        </p:nvSpPr>
        <p:spPr>
          <a:xfrm>
            <a:off x="441081" y="2254263"/>
            <a:ext cx="268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... </a:t>
            </a:r>
            <a:r>
              <a:rPr lang="fr-FR" dirty="0" err="1"/>
              <a:t>this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caching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fetch</a:t>
            </a:r>
            <a:r>
              <a:rPr lang="fr-FR" dirty="0"/>
              <a:t> </a:t>
            </a:r>
            <a:r>
              <a:rPr lang="fr-FR" dirty="0" err="1"/>
              <a:t>reponse</a:t>
            </a:r>
            <a:r>
              <a:rPr lang="fr-FR" dirty="0"/>
              <a:t> </a:t>
            </a:r>
          </a:p>
          <a:p>
            <a:r>
              <a:rPr lang="fr-FR" dirty="0"/>
              <a:t>of "http GET /api/</a:t>
            </a:r>
            <a:r>
              <a:rPr lang="fr-FR" dirty="0" err="1"/>
              <a:t>account</a:t>
            </a:r>
            <a:r>
              <a:rPr lang="fr-FR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9AB83-8CEE-61D8-7BAC-4E3E7C601B49}"/>
              </a:ext>
            </a:extLst>
          </p:cNvPr>
          <p:cNvSpPr txBox="1"/>
          <p:nvPr/>
        </p:nvSpPr>
        <p:spPr>
          <a:xfrm>
            <a:off x="441081" y="3469856"/>
            <a:ext cx="2979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firstname</a:t>
            </a:r>
            <a:r>
              <a:rPr lang="fr-FR" dirty="0"/>
              <a:t>, </a:t>
            </a:r>
          </a:p>
          <a:p>
            <a:r>
              <a:rPr lang="fr-FR" dirty="0" err="1"/>
              <a:t>lastname</a:t>
            </a:r>
            <a:r>
              <a:rPr lang="fr-FR" dirty="0"/>
              <a:t>, email, etc... </a:t>
            </a:r>
          </a:p>
          <a:p>
            <a:r>
              <a:rPr lang="fr-FR" dirty="0"/>
              <a:t>for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/>
              <a:t>(JWT) 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5FDC1-B954-9037-318E-2333B37F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358" y="5223752"/>
            <a:ext cx="8218882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EA7BB-7A61-4F8A-FCDB-6F6B85C9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EB94-A67F-6309-AEE9-B1FB12D8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1" y="1"/>
            <a:ext cx="12035481" cy="1186248"/>
          </a:xfrm>
        </p:spPr>
        <p:txBody>
          <a:bodyPr/>
          <a:lstStyle/>
          <a:p>
            <a:pPr algn="ctr"/>
            <a:r>
              <a:rPr lang="fr-FR" dirty="0"/>
              <a:t>http GET /api/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caching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POST /api/</a:t>
            </a:r>
            <a:r>
              <a:rPr lang="fr-FR" dirty="0" err="1"/>
              <a:t>authenticate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389A2-4DF7-5BFF-094A-94424309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" y="1104821"/>
            <a:ext cx="10882184" cy="5391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4EC3D-5C54-C433-8762-4ECE1BD0FEB2}"/>
              </a:ext>
            </a:extLst>
          </p:cNvPr>
          <p:cNvSpPr/>
          <p:nvPr/>
        </p:nvSpPr>
        <p:spPr>
          <a:xfrm>
            <a:off x="930875" y="3172814"/>
            <a:ext cx="1299519" cy="25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06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9094-C425-85A3-0089-555759BF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EAE-023D-798E-D7F9-F4A59EBE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53064"/>
          </a:xfrm>
        </p:spPr>
        <p:txBody>
          <a:bodyPr/>
          <a:lstStyle/>
          <a:p>
            <a:pPr algn="ctr"/>
            <a:r>
              <a:rPr lang="fr-FR" dirty="0" err="1"/>
              <a:t>Response</a:t>
            </a:r>
            <a:r>
              <a:rPr lang="fr-FR" dirty="0"/>
              <a:t> of http GET /api/</a:t>
            </a:r>
            <a:r>
              <a:rPr lang="fr-FR" dirty="0" err="1"/>
              <a:t>account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detailed</a:t>
            </a:r>
            <a:r>
              <a:rPr lang="fr-FR" dirty="0"/>
              <a:t>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B17C8-F9AD-566B-FE1D-41B1C84E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1412316"/>
            <a:ext cx="8657070" cy="4972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53886A-BBC9-BC51-291A-91EB29941A93}"/>
              </a:ext>
            </a:extLst>
          </p:cNvPr>
          <p:cNvSpPr/>
          <p:nvPr/>
        </p:nvSpPr>
        <p:spPr>
          <a:xfrm>
            <a:off x="1666103" y="3770462"/>
            <a:ext cx="1077098" cy="319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57B07-123C-EE35-C819-A6F1381C624B}"/>
              </a:ext>
            </a:extLst>
          </p:cNvPr>
          <p:cNvSpPr/>
          <p:nvPr/>
        </p:nvSpPr>
        <p:spPr>
          <a:xfrm>
            <a:off x="6479059" y="3049246"/>
            <a:ext cx="897925" cy="37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879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9424-9B92-8755-9ECC-9740193D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"</a:t>
            </a:r>
            <a:r>
              <a:rPr lang="fr-FR" dirty="0" err="1"/>
              <a:t>authorities</a:t>
            </a:r>
            <a:r>
              <a:rPr lang="fr-FR" dirty="0"/>
              <a:t>" : </a:t>
            </a:r>
            <a:br>
              <a:rPr lang="fr-FR" dirty="0"/>
            </a:br>
            <a:r>
              <a:rPr lang="fr-FR" dirty="0"/>
              <a:t>[ ROLE_ADMIN, ROLE_USER, .. 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5B1C9-6467-8197-DF91-110A84D8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29" y="2369108"/>
            <a:ext cx="6195465" cy="763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A6DC7-4A3E-0E27-7189-BC250C130F42}"/>
              </a:ext>
            </a:extLst>
          </p:cNvPr>
          <p:cNvSpPr txBox="1"/>
          <p:nvPr/>
        </p:nvSpPr>
        <p:spPr>
          <a:xfrm>
            <a:off x="1881655" y="3574263"/>
            <a:ext cx="9472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b="1" dirty="0" err="1"/>
              <a:t>authorities</a:t>
            </a:r>
            <a:r>
              <a:rPr lang="fr-FR" sz="2400" dirty="0"/>
              <a:t>" =   </a:t>
            </a:r>
            <a:r>
              <a:rPr lang="fr-FR" sz="2400" dirty="0" err="1"/>
              <a:t>synonym</a:t>
            </a:r>
            <a:r>
              <a:rPr lang="fr-FR" sz="2400" dirty="0"/>
              <a:t> of "</a:t>
            </a:r>
            <a:r>
              <a:rPr lang="fr-FR" sz="2400" b="1" dirty="0" err="1"/>
              <a:t>Roles</a:t>
            </a:r>
            <a:r>
              <a:rPr lang="fr-FR" sz="2400" dirty="0"/>
              <a:t>" or "</a:t>
            </a:r>
            <a:r>
              <a:rPr lang="fr-FR" sz="2400" b="1" dirty="0" err="1"/>
              <a:t>Authorizations</a:t>
            </a:r>
            <a:r>
              <a:rPr lang="fr-FR" sz="2400" dirty="0"/>
              <a:t>"</a:t>
            </a:r>
          </a:p>
          <a:p>
            <a:r>
              <a:rPr lang="fr-FR" sz="2400" dirty="0"/>
              <a:t>    = </a:t>
            </a:r>
            <a:r>
              <a:rPr lang="fr-FR" sz="2400" dirty="0" err="1"/>
              <a:t>listed</a:t>
            </a:r>
            <a:r>
              <a:rPr lang="fr-FR" sz="2400" dirty="0"/>
              <a:t> of "</a:t>
            </a:r>
            <a:r>
              <a:rPr lang="fr-FR" sz="2400" b="1" dirty="0" err="1"/>
              <a:t>granted</a:t>
            </a:r>
            <a:r>
              <a:rPr lang="fr-FR" sz="2400" b="1" dirty="0"/>
              <a:t> </a:t>
            </a:r>
            <a:r>
              <a:rPr lang="fr-FR" sz="2400" b="1" dirty="0" err="1"/>
              <a:t>things</a:t>
            </a:r>
            <a:r>
              <a:rPr lang="fr-FR" sz="2400" dirty="0"/>
              <a:t>"</a:t>
            </a:r>
          </a:p>
          <a:p>
            <a:endParaRPr lang="fr-FR" sz="2400" dirty="0"/>
          </a:p>
          <a:p>
            <a:r>
              <a:rPr lang="fr-FR" sz="2400" dirty="0" err="1"/>
              <a:t>redundant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info </a:t>
            </a:r>
            <a:r>
              <a:rPr lang="fr-FR" sz="2400" dirty="0" err="1"/>
              <a:t>already</a:t>
            </a:r>
            <a:r>
              <a:rPr lang="fr-FR" sz="2400" dirty="0"/>
              <a:t> in JWT </a:t>
            </a:r>
            <a:r>
              <a:rPr lang="fr-FR" sz="2400" dirty="0" err="1"/>
              <a:t>Token</a:t>
            </a:r>
            <a:r>
              <a:rPr lang="fr-FR" sz="2400" dirty="0"/>
              <a:t>,</a:t>
            </a:r>
          </a:p>
          <a:p>
            <a:r>
              <a:rPr lang="fr-FR" sz="2400" dirty="0"/>
              <a:t>but the "</a:t>
            </a:r>
            <a:r>
              <a:rPr lang="fr-FR" sz="2400" dirty="0" err="1"/>
              <a:t>Authorization</a:t>
            </a:r>
            <a:r>
              <a:rPr lang="fr-FR" sz="2400" dirty="0"/>
              <a:t>" code </a:t>
            </a:r>
            <a:r>
              <a:rPr lang="fr-FR" sz="2400" dirty="0" err="1"/>
              <a:t>works</a:t>
            </a:r>
            <a:r>
              <a:rPr lang="fr-FR" sz="2400" dirty="0"/>
              <a:t> </a:t>
            </a:r>
            <a:r>
              <a:rPr lang="fr-FR" sz="2400" dirty="0" err="1"/>
              <a:t>independently</a:t>
            </a:r>
            <a:r>
              <a:rPr lang="fr-FR" sz="2400" dirty="0"/>
              <a:t> of the "</a:t>
            </a:r>
            <a:r>
              <a:rPr lang="fr-FR" sz="2400" dirty="0" err="1"/>
              <a:t>Authentication</a:t>
            </a:r>
            <a:r>
              <a:rPr lang="fr-FR" sz="2400" dirty="0"/>
              <a:t>".</a:t>
            </a:r>
          </a:p>
          <a:p>
            <a:r>
              <a:rPr lang="fr-FR" sz="2400" dirty="0" err="1"/>
              <a:t>Could</a:t>
            </a:r>
            <a:r>
              <a:rPr lang="fr-FR" sz="2400" dirty="0"/>
              <a:t> plug </a:t>
            </a:r>
            <a:r>
              <a:rPr lang="fr-FR" sz="2400" dirty="0" err="1"/>
              <a:t>authentication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OAuth2, PIN </a:t>
            </a:r>
            <a:r>
              <a:rPr lang="fr-FR" sz="2400" dirty="0" err="1"/>
              <a:t>card</a:t>
            </a:r>
            <a:r>
              <a:rPr lang="fr-FR" sz="2400" dirty="0"/>
              <a:t>, Face recognition, </a:t>
            </a:r>
            <a:r>
              <a:rPr lang="fr-FR" sz="2400" dirty="0" err="1"/>
              <a:t>etc</a:t>
            </a:r>
            <a:r>
              <a:rPr lang="fr-FR" sz="2400" dirty="0"/>
              <a:t>,</a:t>
            </a:r>
          </a:p>
          <a:p>
            <a:r>
              <a:rPr lang="fr-FR" sz="2400" dirty="0"/>
              <a:t>=&gt; the code for "</a:t>
            </a:r>
            <a:r>
              <a:rPr lang="fr-FR" sz="2400" dirty="0" err="1"/>
              <a:t>authorities</a:t>
            </a:r>
            <a:r>
              <a:rPr lang="fr-FR" sz="2400" dirty="0"/>
              <a:t>"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separated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88844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C6AA-BACB-BE0C-0BD4-49B08F48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874D-8F2E-C0D5-DECF-D0D3DDE2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6885"/>
          </a:xfrm>
        </p:spPr>
        <p:txBody>
          <a:bodyPr/>
          <a:lstStyle/>
          <a:p>
            <a:pPr algn="ctr"/>
            <a:r>
              <a:rPr lang="fr-FR" dirty="0" err="1"/>
              <a:t>hasAnyAuthority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check if </a:t>
            </a:r>
            <a:r>
              <a:rPr lang="fr-FR" dirty="0" err="1"/>
              <a:t>authorized</a:t>
            </a:r>
            <a:r>
              <a:rPr lang="fr-FR" dirty="0"/>
              <a:t> for a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64C3E-1E03-C594-39FF-1E791904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81" y="2285901"/>
            <a:ext cx="9087638" cy="22861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22D04-659C-966C-052E-C1CE08015108}"/>
              </a:ext>
            </a:extLst>
          </p:cNvPr>
          <p:cNvSpPr/>
          <p:nvPr/>
        </p:nvSpPr>
        <p:spPr>
          <a:xfrm>
            <a:off x="2234513" y="2285901"/>
            <a:ext cx="4635844" cy="22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510B6-5905-EC24-29FC-54CE99422C79}"/>
              </a:ext>
            </a:extLst>
          </p:cNvPr>
          <p:cNvSpPr/>
          <p:nvPr/>
        </p:nvSpPr>
        <p:spPr>
          <a:xfrm>
            <a:off x="4007708" y="4142819"/>
            <a:ext cx="1033850" cy="22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167A0-0267-852F-28C3-7E476A05AC44}"/>
              </a:ext>
            </a:extLst>
          </p:cNvPr>
          <p:cNvSpPr/>
          <p:nvPr/>
        </p:nvSpPr>
        <p:spPr>
          <a:xfrm>
            <a:off x="8851557" y="4148997"/>
            <a:ext cx="817606" cy="222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81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BDBD-3CB7-4D7B-795B-7D04BD89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7345-B460-7D1C-E03A-C60C5A75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13702"/>
          </a:xfrm>
        </p:spPr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 Menu "Administration"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ROLE_ADMIN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72CB8-8843-F4EA-E0DA-7C65B7AC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2047755"/>
            <a:ext cx="11781541" cy="27624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F9957B-B366-3BF7-81AA-52DFA9AD384B}"/>
              </a:ext>
            </a:extLst>
          </p:cNvPr>
          <p:cNvSpPr/>
          <p:nvPr/>
        </p:nvSpPr>
        <p:spPr>
          <a:xfrm>
            <a:off x="5152768" y="4312508"/>
            <a:ext cx="667264" cy="27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CAC3C-3CD5-368B-FC66-6FD06F7CADE3}"/>
              </a:ext>
            </a:extLst>
          </p:cNvPr>
          <p:cNvSpPr/>
          <p:nvPr/>
        </p:nvSpPr>
        <p:spPr>
          <a:xfrm>
            <a:off x="7838301" y="1952368"/>
            <a:ext cx="1589903" cy="803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348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48CEDA-6B4A-9D64-D06B-B624A7F802FE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151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Hiding</a:t>
            </a:r>
            <a:r>
              <a:rPr lang="fr-FR" dirty="0"/>
              <a:t> Menu "Administration"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logged</a:t>
            </a:r>
            <a:r>
              <a:rPr lang="fr-FR" dirty="0"/>
              <a:t>-in, but NOT as an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C80D6-B17A-C5FF-D8AB-ED4B353B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2038229"/>
            <a:ext cx="11812024" cy="2781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B13DA7-CDE5-D46F-79AB-26E3CCE98E9A}"/>
              </a:ext>
            </a:extLst>
          </p:cNvPr>
          <p:cNvSpPr/>
          <p:nvPr/>
        </p:nvSpPr>
        <p:spPr>
          <a:xfrm>
            <a:off x="5156887" y="4297278"/>
            <a:ext cx="465437" cy="299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6F136-5A55-B467-6194-5DCC877611E9}"/>
              </a:ext>
            </a:extLst>
          </p:cNvPr>
          <p:cNvSpPr/>
          <p:nvPr/>
        </p:nvSpPr>
        <p:spPr>
          <a:xfrm>
            <a:off x="9302578" y="1923880"/>
            <a:ext cx="212125" cy="86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96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953-2DC2-E479-4046-D4928C89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Hiding</a:t>
            </a:r>
            <a:r>
              <a:rPr lang="fr-FR" dirty="0"/>
              <a:t> Menu "Administration" </a:t>
            </a:r>
            <a:br>
              <a:rPr lang="fr-FR" dirty="0"/>
            </a:br>
            <a:r>
              <a:rPr lang="fr-FR" dirty="0" err="1"/>
              <a:t>when</a:t>
            </a:r>
            <a:r>
              <a:rPr lang="fr-FR" dirty="0"/>
              <a:t> not </a:t>
            </a:r>
            <a:r>
              <a:rPr lang="fr-FR" dirty="0" err="1"/>
              <a:t>logged</a:t>
            </a:r>
            <a:r>
              <a:rPr lang="fr-FR" dirty="0"/>
              <a:t>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52DC1-299D-A50B-8ADF-B4B76C23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1881147"/>
            <a:ext cx="11792972" cy="3886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DE6369-9FF2-F330-3643-FC8A8494794C}"/>
              </a:ext>
            </a:extLst>
          </p:cNvPr>
          <p:cNvSpPr/>
          <p:nvPr/>
        </p:nvSpPr>
        <p:spPr>
          <a:xfrm>
            <a:off x="3422822" y="4139514"/>
            <a:ext cx="1643449" cy="244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BB11E-130A-CD2D-D223-8270EEAB05FF}"/>
              </a:ext>
            </a:extLst>
          </p:cNvPr>
          <p:cNvSpPr/>
          <p:nvPr/>
        </p:nvSpPr>
        <p:spPr>
          <a:xfrm>
            <a:off x="9314935" y="1744707"/>
            <a:ext cx="212125" cy="86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8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9B0-F13E-1491-BDEC-CA16B08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215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253F4-48B0-6308-85F3-9E8DA040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81" y="932057"/>
            <a:ext cx="371475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56FEE-091E-7435-FA32-04BEBB3229EB}"/>
              </a:ext>
            </a:extLst>
          </p:cNvPr>
          <p:cNvSpPr txBox="1"/>
          <p:nvPr/>
        </p:nvSpPr>
        <p:spPr>
          <a:xfrm>
            <a:off x="4343256" y="4572000"/>
            <a:ext cx="270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dirty="0" err="1"/>
              <a:t>truncated</a:t>
            </a:r>
            <a:r>
              <a:rPr lang="fr-FR" dirty="0"/>
              <a:t> … )  total files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28ACA-86E1-C01B-01C9-2C6DEBF8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54" y="4941332"/>
            <a:ext cx="6195054" cy="17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9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3197-9103-30CF-9F9E-854173397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095-5DEF-A524-20A4-8086010A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1150"/>
          </a:xfrm>
        </p:spPr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/</a:t>
            </a:r>
            <a:r>
              <a:rPr lang="fr-FR" dirty="0" err="1"/>
              <a:t>Hiding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Role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9416F-8CD6-4476-05FC-DDDEBE69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75" y="639541"/>
            <a:ext cx="7449196" cy="6218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133F1-913C-8B8A-B563-0BF022684F6C}"/>
              </a:ext>
            </a:extLst>
          </p:cNvPr>
          <p:cNvSpPr/>
          <p:nvPr/>
        </p:nvSpPr>
        <p:spPr>
          <a:xfrm>
            <a:off x="3828534" y="2820646"/>
            <a:ext cx="2881185" cy="243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D5676-5A13-BFE3-B248-9209C61ED695}"/>
              </a:ext>
            </a:extLst>
          </p:cNvPr>
          <p:cNvSpPr/>
          <p:nvPr/>
        </p:nvSpPr>
        <p:spPr>
          <a:xfrm>
            <a:off x="7640594" y="5100468"/>
            <a:ext cx="1299519" cy="25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46FE-C42E-9322-3EDD-FBC85623B467}"/>
              </a:ext>
            </a:extLst>
          </p:cNvPr>
          <p:cNvSpPr txBox="1"/>
          <p:nvPr/>
        </p:nvSpPr>
        <p:spPr>
          <a:xfrm>
            <a:off x="208896" y="4450085"/>
            <a:ext cx="211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menu</a:t>
            </a:r>
          </a:p>
          <a:p>
            <a:r>
              <a:rPr lang="fr-FR" dirty="0"/>
              <a:t>"Administration"</a:t>
            </a:r>
          </a:p>
          <a:p>
            <a:r>
              <a:rPr lang="fr-FR" dirty="0" err="1"/>
              <a:t>is</a:t>
            </a:r>
            <a:r>
              <a:rPr lang="fr-FR" dirty="0"/>
              <a:t> visible </a:t>
            </a:r>
            <a:r>
              <a:rPr lang="fr-FR" dirty="0" err="1"/>
              <a:t>only</a:t>
            </a:r>
            <a:r>
              <a:rPr lang="fr-FR" dirty="0"/>
              <a:t> if user </a:t>
            </a:r>
          </a:p>
          <a:p>
            <a:r>
              <a:rPr lang="fr-FR" dirty="0"/>
              <a:t>has ROLE_ADMIN</a:t>
            </a:r>
          </a:p>
        </p:txBody>
      </p:sp>
    </p:spTree>
    <p:extLst>
      <p:ext uri="{BB962C8B-B14F-4D97-AF65-F5344CB8AC3E}">
        <p14:creationId xmlns:p14="http://schemas.microsoft.com/office/powerpoint/2010/main" val="1819077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E34CD0-FF42-4D2A-6484-1C75978A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58" y="855706"/>
            <a:ext cx="9049534" cy="5925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D3829-C499-7082-B223-4318BB36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1470"/>
          </a:xfrm>
        </p:spPr>
        <p:txBody>
          <a:bodyPr/>
          <a:lstStyle/>
          <a:p>
            <a:pPr algn="ctr"/>
            <a:r>
              <a:rPr lang="fr-FR" dirty="0"/>
              <a:t>Code for Directive  *</a:t>
            </a:r>
            <a:r>
              <a:rPr lang="fr-FR" dirty="0" err="1"/>
              <a:t>jhiHasAnyAuthority</a:t>
            </a:r>
            <a:r>
              <a:rPr lang="fr-FR" dirty="0"/>
              <a:t>=".."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DBCDB-BA4C-9BFA-07DC-0AEE0EE7E367}"/>
              </a:ext>
            </a:extLst>
          </p:cNvPr>
          <p:cNvSpPr/>
          <p:nvPr/>
        </p:nvSpPr>
        <p:spPr>
          <a:xfrm>
            <a:off x="6256772" y="4386650"/>
            <a:ext cx="4061121" cy="45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AAC26-D9DA-C249-EED4-3134AC6E6883}"/>
              </a:ext>
            </a:extLst>
          </p:cNvPr>
          <p:cNvSpPr/>
          <p:nvPr/>
        </p:nvSpPr>
        <p:spPr>
          <a:xfrm>
            <a:off x="4512410" y="3927907"/>
            <a:ext cx="5966120" cy="2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EB43F-337B-2F6F-B34D-0BB507AF274A}"/>
              </a:ext>
            </a:extLst>
          </p:cNvPr>
          <p:cNvSpPr/>
          <p:nvPr/>
        </p:nvSpPr>
        <p:spPr>
          <a:xfrm>
            <a:off x="4357951" y="5515234"/>
            <a:ext cx="1898821" cy="23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762DE-E692-C0C0-DD41-AC2D4593E9D1}"/>
              </a:ext>
            </a:extLst>
          </p:cNvPr>
          <p:cNvSpPr txBox="1"/>
          <p:nvPr/>
        </p:nvSpPr>
        <p:spPr>
          <a:xfrm>
            <a:off x="674868" y="3927907"/>
            <a:ext cx="239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compute</a:t>
            </a:r>
            <a:r>
              <a:rPr lang="fr-FR" dirty="0"/>
              <a:t> if </a:t>
            </a:r>
            <a:r>
              <a:rPr lang="fr-FR" dirty="0" err="1"/>
              <a:t>current</a:t>
            </a:r>
            <a:r>
              <a:rPr lang="fr-FR" dirty="0"/>
              <a:t> user</a:t>
            </a:r>
          </a:p>
          <a:p>
            <a:r>
              <a:rPr lang="fr-FR" dirty="0" err="1"/>
              <a:t>account</a:t>
            </a:r>
            <a:r>
              <a:rPr lang="fr-FR" dirty="0"/>
              <a:t> has </a:t>
            </a:r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A3F62-8115-2D7D-1382-EF03A16FFA13}"/>
              </a:ext>
            </a:extLst>
          </p:cNvPr>
          <p:cNvSpPr txBox="1"/>
          <p:nvPr/>
        </p:nvSpPr>
        <p:spPr>
          <a:xfrm>
            <a:off x="580133" y="5151389"/>
            <a:ext cx="2246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has </a:t>
            </a:r>
            <a:r>
              <a:rPr lang="fr-FR" dirty="0" err="1"/>
              <a:t>role</a:t>
            </a:r>
            <a:r>
              <a:rPr lang="fr-FR" dirty="0"/>
              <a:t>, </a:t>
            </a:r>
            <a:r>
              <a:rPr lang="fr-FR" dirty="0" err="1"/>
              <a:t>then</a:t>
            </a:r>
            <a:endParaRPr lang="fr-FR" dirty="0"/>
          </a:p>
          <a:p>
            <a:r>
              <a:rPr lang="fr-FR" dirty="0"/>
              <a:t>    display the </a:t>
            </a:r>
            <a:r>
              <a:rPr lang="fr-FR" dirty="0" err="1"/>
              <a:t>element</a:t>
            </a:r>
            <a:endParaRPr lang="fr-FR" dirty="0"/>
          </a:p>
          <a:p>
            <a:r>
              <a:rPr lang="fr-FR" dirty="0" err="1"/>
              <a:t>else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hide</a:t>
            </a:r>
            <a:r>
              <a:rPr lang="fr-FR" dirty="0"/>
              <a:t> the </a:t>
            </a:r>
            <a:r>
              <a:rPr lang="fr-FR" dirty="0" err="1"/>
              <a:t>element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8338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7BAD-890F-77DE-04BA-2BDE1A58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9E19-B43B-547B-6C6B-C3496E7653BE}"/>
              </a:ext>
            </a:extLst>
          </p:cNvPr>
          <p:cNvSpPr txBox="1"/>
          <p:nvPr/>
        </p:nvSpPr>
        <p:spPr>
          <a:xfrm>
            <a:off x="2360141" y="2125362"/>
            <a:ext cx="82453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JHipster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ULTRA HIGH </a:t>
            </a:r>
            <a:r>
              <a:rPr lang="fr-FR" sz="2000" dirty="0" err="1"/>
              <a:t>quality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code</a:t>
            </a:r>
          </a:p>
          <a:p>
            <a:endParaRPr lang="fr-FR" sz="2000" dirty="0"/>
          </a:p>
          <a:p>
            <a:r>
              <a:rPr lang="fr-FR" sz="2000" dirty="0"/>
              <a:t>No compromise on Security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pretty</a:t>
            </a:r>
            <a:r>
              <a:rPr lang="fr-FR" sz="2000" dirty="0"/>
              <a:t>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read</a:t>
            </a:r>
            <a:r>
              <a:rPr lang="fr-FR" sz="2000" dirty="0"/>
              <a:t>, but </a:t>
            </a:r>
            <a:r>
              <a:rPr lang="fr-FR" sz="2000" dirty="0" err="1"/>
              <a:t>interresting</a:t>
            </a:r>
            <a:r>
              <a:rPr lang="fr-FR" sz="2000" dirty="0"/>
              <a:t> to </a:t>
            </a:r>
            <a:r>
              <a:rPr lang="fr-FR" sz="2000" dirty="0" err="1"/>
              <a:t>learn</a:t>
            </a:r>
            <a:r>
              <a:rPr lang="fr-FR" sz="2000" dirty="0"/>
              <a:t> new </a:t>
            </a:r>
            <a:r>
              <a:rPr lang="fr-FR" sz="2000" dirty="0" err="1"/>
              <a:t>things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right)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There's</a:t>
            </a:r>
            <a:r>
              <a:rPr lang="fr-FR" sz="2000" dirty="0"/>
              <a:t> more to </a:t>
            </a:r>
            <a:r>
              <a:rPr lang="fr-FR" sz="2000" dirty="0" err="1"/>
              <a:t>it</a:t>
            </a:r>
            <a:endParaRPr lang="fr-FR" sz="2000" dirty="0"/>
          </a:p>
          <a:p>
            <a:r>
              <a:rPr lang="fr-FR" sz="2000" dirty="0"/>
              <a:t>- CRUD screen </a:t>
            </a:r>
            <a:r>
              <a:rPr lang="fr-FR" sz="2000" dirty="0" err="1"/>
              <a:t>generated</a:t>
            </a:r>
            <a:r>
              <a:rPr lang="fr-FR" sz="2000" dirty="0"/>
              <a:t> for </a:t>
            </a:r>
            <a:r>
              <a:rPr lang="fr-FR" sz="2000" dirty="0" err="1"/>
              <a:t>your</a:t>
            </a:r>
            <a:r>
              <a:rPr lang="fr-FR" sz="2000" dirty="0"/>
              <a:t> model</a:t>
            </a:r>
          </a:p>
          <a:p>
            <a:r>
              <a:rPr lang="fr-FR" sz="2000" dirty="0"/>
              <a:t>- can plug </a:t>
            </a:r>
            <a:r>
              <a:rPr lang="fr-FR" sz="2000" dirty="0" err="1"/>
              <a:t>other</a:t>
            </a:r>
            <a:r>
              <a:rPr lang="fr-FR" sz="2000" dirty="0"/>
              <a:t> frontend langages (</a:t>
            </a:r>
            <a:r>
              <a:rPr lang="fr-FR" sz="2000" dirty="0" err="1"/>
              <a:t>React</a:t>
            </a:r>
            <a:r>
              <a:rPr lang="fr-FR" sz="2000" dirty="0"/>
              <a:t>, </a:t>
            </a:r>
            <a:r>
              <a:rPr lang="fr-FR" sz="2000" dirty="0" err="1"/>
              <a:t>VueJs</a:t>
            </a:r>
            <a:r>
              <a:rPr lang="fr-FR" sz="2000" dirty="0"/>
              <a:t>)</a:t>
            </a:r>
          </a:p>
          <a:p>
            <a:r>
              <a:rPr lang="fr-FR" sz="2000" dirty="0"/>
              <a:t>- can plug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security</a:t>
            </a:r>
            <a:r>
              <a:rPr lang="fr-FR" sz="2000" dirty="0"/>
              <a:t> mode:   OAuth2 or </a:t>
            </a:r>
            <a:r>
              <a:rPr lang="fr-FR" sz="2000" dirty="0" err="1"/>
              <a:t>old</a:t>
            </a:r>
            <a:r>
              <a:rPr lang="fr-FR" sz="2000" dirty="0"/>
              <a:t>-style "COOKIE </a:t>
            </a:r>
            <a:r>
              <a:rPr lang="fr-FR" sz="2000" dirty="0" err="1"/>
              <a:t>jsessionId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95640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12F0-A8F1-30B8-4B53-71CBE50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1000-7C55-AF53-7207-36B986E83B0A}"/>
              </a:ext>
            </a:extLst>
          </p:cNvPr>
          <p:cNvSpPr txBox="1"/>
          <p:nvPr/>
        </p:nvSpPr>
        <p:spPr>
          <a:xfrm>
            <a:off x="2551670" y="2644346"/>
            <a:ext cx="7407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-  </a:t>
            </a:r>
            <a:r>
              <a:rPr lang="fr-FR" sz="2400" b="1" dirty="0" err="1"/>
              <a:t>Debugging</a:t>
            </a:r>
            <a:r>
              <a:rPr lang="fr-FR" sz="2400" b="1" dirty="0"/>
              <a:t> the  OAuth2 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  <a:p>
            <a:endParaRPr lang="fr-FR" sz="2400" dirty="0"/>
          </a:p>
          <a:p>
            <a:r>
              <a:rPr lang="fr-FR" sz="2400" dirty="0"/>
              <a:t>    the "login" page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hosted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, </a:t>
            </a:r>
          </a:p>
          <a:p>
            <a:r>
              <a:rPr lang="fr-FR" sz="2400" dirty="0"/>
              <a:t>    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redirected</a:t>
            </a:r>
            <a:r>
              <a:rPr lang="fr-FR" sz="2400" dirty="0"/>
              <a:t> to </a:t>
            </a:r>
            <a:r>
              <a:rPr lang="fr-FR" sz="2400" dirty="0" err="1"/>
              <a:t>another</a:t>
            </a:r>
            <a:r>
              <a:rPr lang="fr-FR" sz="2400" dirty="0"/>
              <a:t> </a:t>
            </a:r>
            <a:r>
              <a:rPr lang="fr-FR" sz="2400" dirty="0" err="1"/>
              <a:t>trusted</a:t>
            </a:r>
            <a:r>
              <a:rPr lang="fr-FR" sz="2400" dirty="0"/>
              <a:t> </a:t>
            </a:r>
            <a:r>
              <a:rPr lang="fr-FR" sz="2400" dirty="0" err="1"/>
              <a:t>webapp</a:t>
            </a:r>
            <a:r>
              <a:rPr lang="fr-FR" sz="2400" dirty="0"/>
              <a:t>, </a:t>
            </a:r>
          </a:p>
          <a:p>
            <a:r>
              <a:rPr lang="fr-FR" sz="2400" dirty="0"/>
              <a:t>     for </a:t>
            </a:r>
            <a:r>
              <a:rPr lang="fr-FR" sz="2400" dirty="0" err="1"/>
              <a:t>example</a:t>
            </a:r>
            <a:r>
              <a:rPr lang="fr-FR" sz="2400" dirty="0"/>
              <a:t> "</a:t>
            </a:r>
            <a:r>
              <a:rPr lang="fr-FR" sz="2400" dirty="0" err="1"/>
              <a:t>FranceConnect</a:t>
            </a:r>
            <a:r>
              <a:rPr lang="fr-FR" sz="2400" dirty="0"/>
              <a:t>", "Google", "</a:t>
            </a:r>
            <a:r>
              <a:rPr lang="fr-FR" sz="2400" dirty="0" err="1"/>
              <a:t>github</a:t>
            </a:r>
            <a:r>
              <a:rPr lang="fr-FR" sz="2400" dirty="0"/>
              <a:t>", </a:t>
            </a:r>
            <a:r>
              <a:rPr lang="fr-FR" sz="2400" dirty="0" err="1"/>
              <a:t>etc</a:t>
            </a:r>
            <a:endParaRPr lang="fr-FR" sz="2400" dirty="0"/>
          </a:p>
          <a:p>
            <a:r>
              <a:rPr lang="fr-FR" sz="2400" dirty="0"/>
              <a:t>    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redirecting</a:t>
            </a:r>
            <a:r>
              <a:rPr lang="fr-FR" sz="2400" dirty="0"/>
              <a:t> back to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website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a </a:t>
            </a:r>
            <a:r>
              <a:rPr lang="fr-FR" sz="2400" dirty="0" err="1"/>
              <a:t>token</a:t>
            </a:r>
            <a:endParaRPr lang="fr-FR" sz="2400" dirty="0"/>
          </a:p>
          <a:p>
            <a:endParaRPr lang="fr-FR" sz="2400" dirty="0"/>
          </a:p>
          <a:p>
            <a:r>
              <a:rPr lang="fr-FR" sz="2400" b="1" dirty="0"/>
              <a:t>- </a:t>
            </a:r>
            <a:r>
              <a:rPr lang="fr-FR" sz="2400" b="1" dirty="0" err="1"/>
              <a:t>Debugging</a:t>
            </a:r>
            <a:r>
              <a:rPr lang="fr-FR" sz="2400" b="1" dirty="0"/>
              <a:t> </a:t>
            </a:r>
            <a:r>
              <a:rPr lang="fr-FR" sz="2400" b="1" dirty="0" err="1"/>
              <a:t>old</a:t>
            </a:r>
            <a:r>
              <a:rPr lang="fr-FR" sz="2400" b="1" dirty="0"/>
              <a:t>-style COOKIE "</a:t>
            </a:r>
            <a:r>
              <a:rPr lang="fr-FR" sz="2400" b="1" dirty="0" err="1"/>
              <a:t>jsessionId</a:t>
            </a:r>
            <a:r>
              <a:rPr lang="fr-FR" sz="2400" b="1" dirty="0"/>
              <a:t>" </a:t>
            </a:r>
            <a:r>
              <a:rPr lang="fr-FR" sz="2400" b="1" dirty="0" err="1"/>
              <a:t>security</a:t>
            </a:r>
            <a:r>
              <a:rPr lang="fr-FR" sz="2400" b="1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1493835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9C83-696F-E173-2595-59EB09F6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90-EF60-2BDB-45C0-94B2D9E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342"/>
            <a:ext cx="10515600" cy="871150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93F88-09B1-313B-E8B8-3036966D6CAD}"/>
              </a:ext>
            </a:extLst>
          </p:cNvPr>
          <p:cNvSpPr txBox="1"/>
          <p:nvPr/>
        </p:nvSpPr>
        <p:spPr>
          <a:xfrm>
            <a:off x="4232190" y="4448432"/>
            <a:ext cx="39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82720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504C-6B40-98DB-515D-E3013E8A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6305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Lot of </a:t>
            </a:r>
            <a:r>
              <a:rPr lang="fr-FR" dirty="0" err="1"/>
              <a:t>npm</a:t>
            </a:r>
            <a:r>
              <a:rPr lang="fr-FR" dirty="0"/>
              <a:t> files (in </a:t>
            </a:r>
            <a:r>
              <a:rPr lang="fr-FR" dirty="0" err="1"/>
              <a:t>node_modules</a:t>
            </a:r>
            <a:r>
              <a:rPr lang="fr-FR" dirty="0"/>
              <a:t>/**)</a:t>
            </a:r>
            <a:br>
              <a:rPr lang="fr-FR" dirty="0"/>
            </a:br>
            <a:r>
              <a:rPr lang="fr-FR" dirty="0"/>
              <a:t>… but ok .</a:t>
            </a:r>
            <a:r>
              <a:rPr lang="fr-FR" dirty="0" err="1"/>
              <a:t>gitignore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11512-EC81-F643-1D2D-9380504F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9" y="1281499"/>
            <a:ext cx="3257550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803DE-7A29-E0AF-AF40-0B33D80F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" y="2091047"/>
            <a:ext cx="528637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EBCBB-7C0C-C5A7-399F-5778B00D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9" y="3338745"/>
            <a:ext cx="3038475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9B661C-7941-6E1D-F009-F62672F7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369" y="957688"/>
            <a:ext cx="2114550" cy="369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2FC7D-F5E3-FF7E-DAA6-8476219E5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369" y="4819301"/>
            <a:ext cx="23336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73C7-8DD4-C221-F8A8-4587B3E6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Src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E4D19-894D-446C-756F-7DD94D6EB210}"/>
              </a:ext>
            </a:extLst>
          </p:cNvPr>
          <p:cNvSpPr txBox="1"/>
          <p:nvPr/>
        </p:nvSpPr>
        <p:spPr>
          <a:xfrm>
            <a:off x="5908430" y="2771335"/>
            <a:ext cx="32952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src/main/java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92</a:t>
            </a:r>
          </a:p>
          <a:p>
            <a:endParaRPr lang="fr-FR" dirty="0"/>
          </a:p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src/main/</a:t>
            </a:r>
            <a:r>
              <a:rPr lang="fr-FR" dirty="0" err="1"/>
              <a:t>webapp</a:t>
            </a:r>
            <a:r>
              <a:rPr lang="fr-FR" dirty="0"/>
              <a:t>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322</a:t>
            </a:r>
            <a:br>
              <a:rPr lang="fr-FR" dirty="0"/>
            </a:br>
            <a:br>
              <a:rPr lang="fr-FR" dirty="0"/>
            </a:br>
            <a:r>
              <a:rPr lang="en-US" dirty="0"/>
              <a:t>$ find </a:t>
            </a:r>
            <a:r>
              <a:rPr lang="en-US" dirty="0" err="1"/>
              <a:t>src</a:t>
            </a:r>
            <a:r>
              <a:rPr lang="en-US" dirty="0"/>
              <a:t>/main/resources | </a:t>
            </a:r>
            <a:r>
              <a:rPr lang="en-US" dirty="0" err="1"/>
              <a:t>wc</a:t>
            </a:r>
            <a:r>
              <a:rPr lang="en-US" dirty="0"/>
              <a:t> -l </a:t>
            </a:r>
          </a:p>
          <a:p>
            <a:r>
              <a:rPr lang="en-US" dirty="0"/>
              <a:t>29                                </a:t>
            </a:r>
          </a:p>
          <a:p>
            <a:r>
              <a:rPr lang="en-US" dirty="0"/>
              <a:t>                                  </a:t>
            </a:r>
          </a:p>
          <a:p>
            <a:r>
              <a:rPr lang="en-US" dirty="0"/>
              <a:t>$ find </a:t>
            </a:r>
            <a:r>
              <a:rPr lang="en-US" dirty="0" err="1"/>
              <a:t>src</a:t>
            </a:r>
            <a:r>
              <a:rPr lang="en-US" dirty="0"/>
              <a:t>/main/docker | </a:t>
            </a:r>
            <a:r>
              <a:rPr lang="en-US" dirty="0" err="1"/>
              <a:t>wc</a:t>
            </a:r>
            <a:r>
              <a:rPr lang="en-US" dirty="0"/>
              <a:t> -l    </a:t>
            </a:r>
          </a:p>
          <a:p>
            <a:r>
              <a:rPr lang="en-US" dirty="0"/>
              <a:t>20 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41B64-F0B4-F4C0-6BEB-CDE733978BA1}"/>
              </a:ext>
            </a:extLst>
          </p:cNvPr>
          <p:cNvSpPr txBox="1"/>
          <p:nvPr/>
        </p:nvSpPr>
        <p:spPr>
          <a:xfrm>
            <a:off x="3137095" y="3377695"/>
            <a:ext cx="2246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dirty="0" err="1"/>
              <a:t>find</a:t>
            </a:r>
            <a:r>
              <a:rPr lang="fr-FR" dirty="0"/>
              <a:t> src/main | </a:t>
            </a:r>
            <a:r>
              <a:rPr lang="fr-FR" dirty="0" err="1"/>
              <a:t>wc</a:t>
            </a:r>
            <a:r>
              <a:rPr lang="fr-FR" dirty="0"/>
              <a:t> -l</a:t>
            </a:r>
          </a:p>
          <a:p>
            <a:r>
              <a:rPr lang="fr-FR" dirty="0"/>
              <a:t>464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25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2160</Words>
  <Application>Microsoft Office PowerPoint</Application>
  <PresentationFormat>Widescreen</PresentationFormat>
  <Paragraphs>313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Angular WebApp Security with JWT</vt:lpstr>
      <vt:lpstr>Step 1: create Jhipster app</vt:lpstr>
      <vt:lpstr>Choose App Type &gt; Security Type</vt:lpstr>
      <vt:lpstr>End Choices (Db, Angular, Maven, ..)</vt:lpstr>
      <vt:lpstr>Start Generating</vt:lpstr>
      <vt:lpstr>Finished Generating</vt:lpstr>
      <vt:lpstr>Created Files</vt:lpstr>
      <vt:lpstr>Lot of npm files (in node_modules/**) … but ok .gitignore</vt:lpstr>
      <vt:lpstr>Src Files</vt:lpstr>
      <vt:lpstr>Created Files - Categories</vt:lpstr>
      <vt:lpstr>Launching Backend:  mvn -Pdev spring-boot:run</vt:lpstr>
      <vt:lpstr>Launching Frontend: npm run start   (= ng serve)</vt:lpstr>
      <vt:lpstr>Home page - not logged-in </vt:lpstr>
      <vt:lpstr>Click sign-in  =&gt; /login  page</vt:lpstr>
      <vt:lpstr>Home Page after logged-in</vt:lpstr>
      <vt:lpstr>Debuging Security from "Http" viewpoint</vt:lpstr>
      <vt:lpstr>Chrome Dev Tools &gt; Network</vt:lpstr>
      <vt:lpstr>Sign Out =&gt; NO Http call</vt:lpstr>
      <vt:lpstr>Sign-in =&gt; 3 Http Requests</vt:lpstr>
      <vt:lpstr>Request [1/3]: Http GET /api/account no auth Header =&gt; 401 Unauthorized</vt:lpstr>
      <vt:lpstr>Notice : why first Failing http GET /api/account ?</vt:lpstr>
      <vt:lpstr>Request [2/3]: Http POST /api/authenticate with request Body = { username, password }</vt:lpstr>
      <vt:lpstr>Request [2/3] Response Body: { jwt token }</vt:lpstr>
      <vt:lpstr>Request [3/3]: Http GET /api/account =&gt; status code: 200 OK</vt:lpstr>
      <vt:lpstr>Difference between Failing Request [1/3] and Success Request [3/3] (Authenticated)</vt:lpstr>
      <vt:lpstr>Request [3/3]: /api/account Response Body: Detailed Information on Account</vt:lpstr>
      <vt:lpstr>Http Request status 200..  ONLY If authenticated + authorized</vt:lpstr>
      <vt:lpstr>NOTICE Request [2/3] ... special  explicit configuration on server to allow  "un-authenticated"</vt:lpstr>
      <vt:lpstr>Backend Security Config   .permitAll()  for special methods</vt:lpstr>
      <vt:lpstr>Backend Code for Http POST /api/authenticate ... check password then create a JWT Token</vt:lpstr>
      <vt:lpstr>Analysis of a JWT Token</vt:lpstr>
      <vt:lpstr>JWT Token Part 1:  token sign algorithm</vt:lpstr>
      <vt:lpstr>JWT Token Part 2:  token data</vt:lpstr>
      <vt:lpstr>JWT Token Part 3:  Cryptographic Signature</vt:lpstr>
      <vt:lpstr>Webapp keep JWT Token + Info</vt:lpstr>
      <vt:lpstr>Login Page Component Html</vt:lpstr>
      <vt:lpstr>LoginComponent TypeScript</vt:lpstr>
      <vt:lpstr>login() / logout() High Level Facade Code</vt:lpstr>
      <vt:lpstr>Low Level Http Code + Response</vt:lpstr>
      <vt:lpstr>Storing JWT Token</vt:lpstr>
      <vt:lpstr>Stored JWT Available for later Http Calls</vt:lpstr>
      <vt:lpstr>Viewing SessionStorage  with Chrome Devtools</vt:lpstr>
      <vt:lpstr>Sign-in with "rememberMe" option</vt:lpstr>
      <vt:lpstr>rememberMe =&gt; JWT in LocalStorage</vt:lpstr>
      <vt:lpstr>LocalStorage :  resist to a Close Browser Tab + Re-Open ( != SessionStorage, purged)</vt:lpstr>
      <vt:lpstr>SessionStorage =&gt; auto purge on Close Tab</vt:lpstr>
      <vt:lpstr>On Sign-Out  =&gt; All Security information must be cleared! (Local + Session)</vt:lpstr>
      <vt:lpstr>Passing JWT back in Http Rest API Calls</vt:lpstr>
      <vt:lpstr>Debugging Authenticated Rest API Calls</vt:lpstr>
      <vt:lpstr>Header "Authorization: Bearer ${token}" ...</vt:lpstr>
      <vt:lpstr>Minimalist Check using Curl</vt:lpstr>
      <vt:lpstr>Full Curl Command ... can simplify</vt:lpstr>
      <vt:lpstr>Check Minimalist Curl Command</vt:lpstr>
      <vt:lpstr>HttpClient Code in Angular : NO extra Code for Header !</vt:lpstr>
      <vt:lpstr>HttpClient ... using Http Interceptors</vt:lpstr>
      <vt:lpstr>List of Dependency Injected HttpInterceptors </vt:lpstr>
      <vt:lpstr>AuthInterceptor</vt:lpstr>
      <vt:lpstr>Displaying Angular Features Conditionaly on Authenticated / Authorized</vt:lpstr>
      <vt:lpstr>@if (account()) { .. }  @else  { .. }</vt:lpstr>
      <vt:lpstr>account()  signal computed from accountService.getAuthenticationState()</vt:lpstr>
      <vt:lpstr>AccountService.authenticationState ... computed from http GET /api/account reponse</vt:lpstr>
      <vt:lpstr>Caching Detailed Account Info  of current User (Bearer of JWT)</vt:lpstr>
      <vt:lpstr>http GET /api/account (caching called just after POST /api/authenticate)</vt:lpstr>
      <vt:lpstr>Response of http GET /api/account :  detailed Information</vt:lpstr>
      <vt:lpstr>Notice "authorities" :  [ ROLE_ADMIN, ROLE_USER, .. ] </vt:lpstr>
      <vt:lpstr>hasAnyAuthority : check if authorized for a Role</vt:lpstr>
      <vt:lpstr>Showing Menu "Administration" when having ROLE_ADMIN</vt:lpstr>
      <vt:lpstr>PowerPoint Presentation</vt:lpstr>
      <vt:lpstr>Hiding Menu "Administration"  when not logged-in</vt:lpstr>
      <vt:lpstr>Showing/Hiding Features based on Role</vt:lpstr>
      <vt:lpstr>Code for Directive  *jhiHasAnyAuthority=".."</vt:lpstr>
      <vt:lpstr>Conclusion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Jhipster SpringBoot Security</dc:title>
  <dc:creator>arnaud.nauwynck@gmail.com</dc:creator>
  <cp:lastModifiedBy>NAUWYNCK Arnaud</cp:lastModifiedBy>
  <cp:revision>24</cp:revision>
  <dcterms:created xsi:type="dcterms:W3CDTF">2022-05-19T11:53:27Z</dcterms:created>
  <dcterms:modified xsi:type="dcterms:W3CDTF">2024-11-19T21:15:07Z</dcterms:modified>
</cp:coreProperties>
</file>